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x="18288000" cy="10287000"/>
  <p:notesSz cx="6858000" cy="9144000"/>
  <p:embeddedFontLst>
    <p:embeddedFont>
      <p:font typeface="League Spartan" charset="1" panose="00000800000000000000"/>
      <p:regular r:id="rId21"/>
    </p:embeddedFont>
    <p:embeddedFont>
      <p:font typeface="Poppins Bold" charset="1" panose="00000800000000000000"/>
      <p:regular r:id="rId22"/>
    </p:embeddedFont>
    <p:embeddedFont>
      <p:font typeface="Poppins" charset="1" panose="0000050000000000000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0.svg" Type="http://schemas.openxmlformats.org/officeDocument/2006/relationships/image"/><Relationship Id="rId11" Target="../media/image40.png" Type="http://schemas.openxmlformats.org/officeDocument/2006/relationships/image"/><Relationship Id="rId12" Target="../media/image41.png" Type="http://schemas.openxmlformats.org/officeDocument/2006/relationships/image"/><Relationship Id="rId2" Target="../media/image1.pn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Relationship Id="rId5" Target="../media/image11.png" Type="http://schemas.openxmlformats.org/officeDocument/2006/relationships/image"/><Relationship Id="rId6" Target="../media/image12.svg" Type="http://schemas.openxmlformats.org/officeDocument/2006/relationships/image"/><Relationship Id="rId7" Target="../media/image21.png" Type="http://schemas.openxmlformats.org/officeDocument/2006/relationships/image"/><Relationship Id="rId8" Target="../media/image22.svg" Type="http://schemas.openxmlformats.org/officeDocument/2006/relationships/image"/><Relationship Id="rId9" Target="../media/image19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3.png" Type="http://schemas.openxmlformats.org/officeDocument/2006/relationships/image"/><Relationship Id="rId11" Target="../media/image3.png" Type="http://schemas.openxmlformats.org/officeDocument/2006/relationships/image"/><Relationship Id="rId12" Target="../media/image4.svg" Type="http://schemas.openxmlformats.org/officeDocument/2006/relationships/image"/><Relationship Id="rId13" Target="../media/image44.png" Type="http://schemas.openxmlformats.org/officeDocument/2006/relationships/image"/><Relationship Id="rId2" Target="../media/image1.pn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Relationship Id="rId5" Target="../media/image42.png" Type="http://schemas.openxmlformats.org/officeDocument/2006/relationships/image"/><Relationship Id="rId6" Target="../media/image21.png" Type="http://schemas.openxmlformats.org/officeDocument/2006/relationships/image"/><Relationship Id="rId7" Target="../media/image22.svg" Type="http://schemas.openxmlformats.org/officeDocument/2006/relationships/image"/><Relationship Id="rId8" Target="../media/image19.png" Type="http://schemas.openxmlformats.org/officeDocument/2006/relationships/image"/><Relationship Id="rId9" Target="../media/image20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0.svg" Type="http://schemas.openxmlformats.org/officeDocument/2006/relationships/image"/><Relationship Id="rId11" Target="../media/image45.png" Type="http://schemas.openxmlformats.org/officeDocument/2006/relationships/image"/><Relationship Id="rId12" Target="../media/image46.png" Type="http://schemas.openxmlformats.org/officeDocument/2006/relationships/image"/><Relationship Id="rId2" Target="../media/image1.pn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Relationship Id="rId5" Target="../media/image11.png" Type="http://schemas.openxmlformats.org/officeDocument/2006/relationships/image"/><Relationship Id="rId6" Target="../media/image12.svg" Type="http://schemas.openxmlformats.org/officeDocument/2006/relationships/image"/><Relationship Id="rId7" Target="../media/image21.png" Type="http://schemas.openxmlformats.org/officeDocument/2006/relationships/image"/><Relationship Id="rId8" Target="../media/image22.svg" Type="http://schemas.openxmlformats.org/officeDocument/2006/relationships/image"/><Relationship Id="rId9" Target="../media/image19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jpeg" Type="http://schemas.openxmlformats.org/officeDocument/2006/relationships/image"/><Relationship Id="rId3" Target="../media/image16.png" Type="http://schemas.openxmlformats.org/officeDocument/2006/relationships/image"/><Relationship Id="rId4" Target="../media/image17.svg" Type="http://schemas.openxmlformats.org/officeDocument/2006/relationships/image"/><Relationship Id="rId5" Target="../media/image11.png" Type="http://schemas.openxmlformats.org/officeDocument/2006/relationships/image"/><Relationship Id="rId6" Target="../media/image12.svg" Type="http://schemas.openxmlformats.org/officeDocument/2006/relationships/image"/><Relationship Id="rId7" Target="../media/image19.png" Type="http://schemas.openxmlformats.org/officeDocument/2006/relationships/image"/><Relationship Id="rId8" Target="../media/image20.svg" Type="http://schemas.openxmlformats.org/officeDocument/2006/relationships/image"/><Relationship Id="rId9" Target="../media/image47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8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5.png" Type="http://schemas.openxmlformats.org/officeDocument/2006/relationships/image"/><Relationship Id="rId6" Target="../media/image6.svg" Type="http://schemas.openxmlformats.org/officeDocument/2006/relationships/image"/><Relationship Id="rId7" Target="../media/image11.png" Type="http://schemas.openxmlformats.org/officeDocument/2006/relationships/image"/><Relationship Id="rId8" Target="../media/image12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7.pn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.png" Type="http://schemas.openxmlformats.org/officeDocument/2006/relationships/image"/><Relationship Id="rId11" Target="../media/image6.svg" Type="http://schemas.openxmlformats.org/officeDocument/2006/relationships/image"/><Relationship Id="rId12" Target="../media/image13.png" Type="http://schemas.openxmlformats.org/officeDocument/2006/relationships/image"/><Relationship Id="rId13" Target="../media/image14.svg" Type="http://schemas.openxmlformats.org/officeDocument/2006/relationships/image"/><Relationship Id="rId2" Target="../media/image1.png" Type="http://schemas.openxmlformats.org/officeDocument/2006/relationships/image"/><Relationship Id="rId3" Target="../media/image8.jpe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11.png" Type="http://schemas.openxmlformats.org/officeDocument/2006/relationships/image"/><Relationship Id="rId7" Target="../media/image12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jpeg" Type="http://schemas.openxmlformats.org/officeDocument/2006/relationships/image"/><Relationship Id="rId3" Target="../media/image16.png" Type="http://schemas.openxmlformats.org/officeDocument/2006/relationships/image"/><Relationship Id="rId4" Target="../media/image17.svg" Type="http://schemas.openxmlformats.org/officeDocument/2006/relationships/image"/><Relationship Id="rId5" Target="../media/image18.png" Type="http://schemas.openxmlformats.org/officeDocument/2006/relationships/image"/><Relationship Id="rId6" Target="../media/image11.png" Type="http://schemas.openxmlformats.org/officeDocument/2006/relationships/image"/><Relationship Id="rId7" Target="../media/image12.svg" Type="http://schemas.openxmlformats.org/officeDocument/2006/relationships/image"/><Relationship Id="rId8" Target="../media/image19.png" Type="http://schemas.openxmlformats.org/officeDocument/2006/relationships/image"/><Relationship Id="rId9" Target="../media/image20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1.png" Type="http://schemas.openxmlformats.org/officeDocument/2006/relationships/image"/><Relationship Id="rId4" Target="../media/image22.svg" Type="http://schemas.openxmlformats.org/officeDocument/2006/relationships/image"/><Relationship Id="rId5" Target="../media/image23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1.png" Type="http://schemas.openxmlformats.org/officeDocument/2006/relationships/image"/><Relationship Id="rId4" Target="../media/image12.svg" Type="http://schemas.openxmlformats.org/officeDocument/2006/relationships/image"/><Relationship Id="rId5" Target="../media/image24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6.svg" Type="http://schemas.openxmlformats.org/officeDocument/2006/relationships/image"/><Relationship Id="rId11" Target="../media/image27.png" Type="http://schemas.openxmlformats.org/officeDocument/2006/relationships/image"/><Relationship Id="rId12" Target="../media/image28.svg" Type="http://schemas.openxmlformats.org/officeDocument/2006/relationships/image"/><Relationship Id="rId13" Target="../media/image29.png" Type="http://schemas.openxmlformats.org/officeDocument/2006/relationships/image"/><Relationship Id="rId14" Target="../media/image30.svg" Type="http://schemas.openxmlformats.org/officeDocument/2006/relationships/image"/><Relationship Id="rId15" Target="../media/image31.png" Type="http://schemas.openxmlformats.org/officeDocument/2006/relationships/image"/><Relationship Id="rId16" Target="../media/image32.svg" Type="http://schemas.openxmlformats.org/officeDocument/2006/relationships/image"/><Relationship Id="rId17" Target="../media/image33.png" Type="http://schemas.openxmlformats.org/officeDocument/2006/relationships/image"/><Relationship Id="rId18" Target="../media/image34.svg" Type="http://schemas.openxmlformats.org/officeDocument/2006/relationships/image"/><Relationship Id="rId19" Target="../media/image3.png" Type="http://schemas.openxmlformats.org/officeDocument/2006/relationships/image"/><Relationship Id="rId2" Target="../media/image1.png" Type="http://schemas.openxmlformats.org/officeDocument/2006/relationships/image"/><Relationship Id="rId20" Target="../media/image4.svg" Type="http://schemas.openxmlformats.org/officeDocument/2006/relationships/image"/><Relationship Id="rId21" Target="../media/image35.pn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Relationship Id="rId5" Target="../media/image19.png" Type="http://schemas.openxmlformats.org/officeDocument/2006/relationships/image"/><Relationship Id="rId6" Target="../media/image20.svg" Type="http://schemas.openxmlformats.org/officeDocument/2006/relationships/image"/><Relationship Id="rId7" Target="../media/image11.png" Type="http://schemas.openxmlformats.org/officeDocument/2006/relationships/image"/><Relationship Id="rId8" Target="../media/image12.svg" Type="http://schemas.openxmlformats.org/officeDocument/2006/relationships/image"/><Relationship Id="rId9" Target="../media/image25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8.svg" Type="http://schemas.openxmlformats.org/officeDocument/2006/relationships/image"/><Relationship Id="rId11" Target="../media/image29.png" Type="http://schemas.openxmlformats.org/officeDocument/2006/relationships/image"/><Relationship Id="rId12" Target="../media/image30.svg" Type="http://schemas.openxmlformats.org/officeDocument/2006/relationships/image"/><Relationship Id="rId13" Target="../media/image31.png" Type="http://schemas.openxmlformats.org/officeDocument/2006/relationships/image"/><Relationship Id="rId14" Target="../media/image32.svg" Type="http://schemas.openxmlformats.org/officeDocument/2006/relationships/image"/><Relationship Id="rId15" Target="../media/image36.png" Type="http://schemas.openxmlformats.org/officeDocument/2006/relationships/image"/><Relationship Id="rId16" Target="../media/image37.png" Type="http://schemas.openxmlformats.org/officeDocument/2006/relationships/image"/><Relationship Id="rId2" Target="../media/image1.pn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Relationship Id="rId7" Target="../media/image11.png" Type="http://schemas.openxmlformats.org/officeDocument/2006/relationships/image"/><Relationship Id="rId8" Target="../media/image12.svg" Type="http://schemas.openxmlformats.org/officeDocument/2006/relationships/image"/><Relationship Id="rId9" Target="../media/image27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0.svg" Type="http://schemas.openxmlformats.org/officeDocument/2006/relationships/image"/><Relationship Id="rId11" Target="../media/image38.png" Type="http://schemas.openxmlformats.org/officeDocument/2006/relationships/image"/><Relationship Id="rId12" Target="../media/image39.png" Type="http://schemas.openxmlformats.org/officeDocument/2006/relationships/image"/><Relationship Id="rId2" Target="../media/image1.pn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Relationship Id="rId5" Target="../media/image11.png" Type="http://schemas.openxmlformats.org/officeDocument/2006/relationships/image"/><Relationship Id="rId6" Target="../media/image12.svg" Type="http://schemas.openxmlformats.org/officeDocument/2006/relationships/image"/><Relationship Id="rId7" Target="../media/image21.png" Type="http://schemas.openxmlformats.org/officeDocument/2006/relationships/image"/><Relationship Id="rId8" Target="../media/image22.svg" Type="http://schemas.openxmlformats.org/officeDocument/2006/relationships/image"/><Relationship Id="rId9" Target="../media/image19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15444" t="0" r="-15444" b="0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-1083260">
            <a:off x="9928820" y="-1492756"/>
            <a:ext cx="9776444" cy="10097112"/>
            <a:chOff x="0" y="0"/>
            <a:chExt cx="6350000" cy="655828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74930" y="74930"/>
              <a:ext cx="6200140" cy="6408420"/>
            </a:xfrm>
            <a:custGeom>
              <a:avLst/>
              <a:gdLst/>
              <a:ahLst/>
              <a:cxnLst/>
              <a:rect r="r" b="b" t="t" l="l"/>
              <a:pathLst>
                <a:path h="6408420" w="6200140">
                  <a:moveTo>
                    <a:pt x="6200140" y="5351780"/>
                  </a:moveTo>
                  <a:cubicBezTo>
                    <a:pt x="6200140" y="5935980"/>
                    <a:pt x="5726430" y="6408420"/>
                    <a:pt x="5143500" y="6408420"/>
                  </a:cubicBezTo>
                  <a:lnTo>
                    <a:pt x="1056640" y="6408420"/>
                  </a:lnTo>
                  <a:cubicBezTo>
                    <a:pt x="472440" y="6408420"/>
                    <a:pt x="0" y="5934710"/>
                    <a:pt x="0" y="5351780"/>
                  </a:cubicBezTo>
                  <a:lnTo>
                    <a:pt x="0" y="1056640"/>
                  </a:lnTo>
                  <a:cubicBezTo>
                    <a:pt x="0" y="472440"/>
                    <a:pt x="473710" y="0"/>
                    <a:pt x="1056640" y="0"/>
                  </a:cubicBezTo>
                  <a:lnTo>
                    <a:pt x="5143500" y="0"/>
                  </a:lnTo>
                  <a:cubicBezTo>
                    <a:pt x="5727700" y="0"/>
                    <a:pt x="6200140" y="473710"/>
                    <a:pt x="6200140" y="1056640"/>
                  </a:cubicBezTo>
                  <a:lnTo>
                    <a:pt x="6200140" y="5351780"/>
                  </a:lnTo>
                  <a:close/>
                </a:path>
              </a:pathLst>
            </a:custGeom>
            <a:blipFill>
              <a:blip r:embed="rId3">
                <a:alphaModFix amt="80000"/>
              </a:blip>
              <a:stretch>
                <a:fillRect l="-37581" t="0" r="-24137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50000" cy="6558280"/>
            </a:xfrm>
            <a:custGeom>
              <a:avLst/>
              <a:gdLst/>
              <a:ahLst/>
              <a:cxnLst/>
              <a:rect r="r" b="b" t="t" l="l"/>
              <a:pathLst>
                <a:path h="6558280" w="6350000">
                  <a:moveTo>
                    <a:pt x="5218430" y="6558280"/>
                  </a:moveTo>
                  <a:lnTo>
                    <a:pt x="1131570" y="6558280"/>
                  </a:lnTo>
                  <a:cubicBezTo>
                    <a:pt x="508000" y="6558280"/>
                    <a:pt x="0" y="6050280"/>
                    <a:pt x="0" y="5426710"/>
                  </a:cubicBezTo>
                  <a:lnTo>
                    <a:pt x="0" y="1131570"/>
                  </a:lnTo>
                  <a:cubicBezTo>
                    <a:pt x="0" y="508000"/>
                    <a:pt x="508000" y="0"/>
                    <a:pt x="1131570" y="0"/>
                  </a:cubicBezTo>
                  <a:lnTo>
                    <a:pt x="5218430" y="0"/>
                  </a:lnTo>
                  <a:cubicBezTo>
                    <a:pt x="5842000" y="0"/>
                    <a:pt x="6350000" y="508000"/>
                    <a:pt x="6350000" y="1131570"/>
                  </a:cubicBezTo>
                  <a:lnTo>
                    <a:pt x="6350000" y="5425440"/>
                  </a:lnTo>
                  <a:cubicBezTo>
                    <a:pt x="6350000" y="6050280"/>
                    <a:pt x="5842000" y="6558280"/>
                    <a:pt x="5218430" y="6558280"/>
                  </a:cubicBezTo>
                  <a:close/>
                  <a:moveTo>
                    <a:pt x="1131570" y="149860"/>
                  </a:moveTo>
                  <a:cubicBezTo>
                    <a:pt x="590550" y="149860"/>
                    <a:pt x="149860" y="590550"/>
                    <a:pt x="149860" y="1131570"/>
                  </a:cubicBezTo>
                  <a:lnTo>
                    <a:pt x="149860" y="5425440"/>
                  </a:lnTo>
                  <a:cubicBezTo>
                    <a:pt x="149860" y="5966460"/>
                    <a:pt x="590550" y="6407150"/>
                    <a:pt x="1131570" y="6407150"/>
                  </a:cubicBezTo>
                  <a:lnTo>
                    <a:pt x="5218430" y="6407150"/>
                  </a:lnTo>
                  <a:cubicBezTo>
                    <a:pt x="5759450" y="6407150"/>
                    <a:pt x="6200140" y="5966460"/>
                    <a:pt x="6200140" y="5425440"/>
                  </a:cubicBezTo>
                  <a:lnTo>
                    <a:pt x="6200140" y="1131570"/>
                  </a:lnTo>
                  <a:cubicBezTo>
                    <a:pt x="6200140" y="590550"/>
                    <a:pt x="5759450" y="149860"/>
                    <a:pt x="5218430" y="149860"/>
                  </a:cubicBezTo>
                  <a:lnTo>
                    <a:pt x="1131570" y="149860"/>
                  </a:lnTo>
                  <a:close/>
                </a:path>
              </a:pathLst>
            </a:custGeom>
            <a:solidFill>
              <a:srgbClr val="9EA788">
                <a:alpha val="80000"/>
              </a:srgbClr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-1059828">
            <a:off x="-1224873" y="1831518"/>
            <a:ext cx="11279853" cy="10181045"/>
          </a:xfrm>
          <a:custGeom>
            <a:avLst/>
            <a:gdLst/>
            <a:ahLst/>
            <a:cxnLst/>
            <a:rect r="r" b="b" t="t" l="l"/>
            <a:pathLst>
              <a:path h="10181045" w="11279853">
                <a:moveTo>
                  <a:pt x="0" y="0"/>
                </a:moveTo>
                <a:lnTo>
                  <a:pt x="11279852" y="0"/>
                </a:lnTo>
                <a:lnTo>
                  <a:pt x="11279852" y="10181045"/>
                </a:lnTo>
                <a:lnTo>
                  <a:pt x="0" y="1018104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118688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7661445" y="9138599"/>
            <a:ext cx="2882434" cy="2882434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D9D9D9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9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-1441217" y="-1441217"/>
            <a:ext cx="2882434" cy="2882434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D9D9D9"/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99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-1059828">
            <a:off x="-2217587" y="-1208432"/>
            <a:ext cx="6492574" cy="3137242"/>
          </a:xfrm>
          <a:custGeom>
            <a:avLst/>
            <a:gdLst/>
            <a:ahLst/>
            <a:cxnLst/>
            <a:rect r="r" b="b" t="t" l="l"/>
            <a:pathLst>
              <a:path h="3137242" w="6492574">
                <a:moveTo>
                  <a:pt x="0" y="0"/>
                </a:moveTo>
                <a:lnTo>
                  <a:pt x="6492574" y="0"/>
                </a:lnTo>
                <a:lnTo>
                  <a:pt x="6492574" y="3137242"/>
                </a:lnTo>
                <a:lnTo>
                  <a:pt x="0" y="313724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17076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9551778">
            <a:off x="15770395" y="8302111"/>
            <a:ext cx="6492574" cy="3137242"/>
          </a:xfrm>
          <a:custGeom>
            <a:avLst/>
            <a:gdLst/>
            <a:ahLst/>
            <a:cxnLst/>
            <a:rect r="r" b="b" t="t" l="l"/>
            <a:pathLst>
              <a:path h="3137242" w="6492574">
                <a:moveTo>
                  <a:pt x="0" y="0"/>
                </a:moveTo>
                <a:lnTo>
                  <a:pt x="6492573" y="0"/>
                </a:lnTo>
                <a:lnTo>
                  <a:pt x="6492573" y="3137242"/>
                </a:lnTo>
                <a:lnTo>
                  <a:pt x="0" y="313724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17076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696861" y="3438345"/>
            <a:ext cx="9129020" cy="25639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46"/>
              </a:lnSpc>
            </a:pPr>
            <a:r>
              <a:rPr lang="en-US" sz="6132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VISUALIZING ELECTION DATA FOR A NEWS COMPANY 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96861" y="6526039"/>
            <a:ext cx="5474470" cy="33754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436"/>
              </a:lnSpc>
              <a:spcBef>
                <a:spcPct val="0"/>
              </a:spcBef>
            </a:pPr>
            <a:r>
              <a:rPr lang="en-US" b="true" sz="4032" strike="noStrike" u="none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BY TEAM 1 : </a:t>
            </a:r>
          </a:p>
          <a:p>
            <a:pPr algn="l" marL="0" indent="0" lvl="0">
              <a:lnSpc>
                <a:spcPts val="4436"/>
              </a:lnSpc>
              <a:spcBef>
                <a:spcPct val="0"/>
              </a:spcBef>
            </a:pPr>
            <a:r>
              <a:rPr lang="en-US" b="true" sz="4032" strike="noStrike" u="none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DIVYA </a:t>
            </a:r>
          </a:p>
          <a:p>
            <a:pPr algn="l" marL="0" indent="0" lvl="0">
              <a:lnSpc>
                <a:spcPts val="4436"/>
              </a:lnSpc>
              <a:spcBef>
                <a:spcPct val="0"/>
              </a:spcBef>
            </a:pPr>
            <a:r>
              <a:rPr lang="en-US" b="true" sz="4032" strike="noStrike" u="none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ANJALI </a:t>
            </a:r>
          </a:p>
          <a:p>
            <a:pPr algn="l" marL="0" indent="0" lvl="0">
              <a:lnSpc>
                <a:spcPts val="4436"/>
              </a:lnSpc>
              <a:spcBef>
                <a:spcPct val="0"/>
              </a:spcBef>
            </a:pPr>
            <a:r>
              <a:rPr lang="en-US" b="true" sz="4032" strike="noStrike" u="none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ABHISHEK </a:t>
            </a:r>
          </a:p>
          <a:p>
            <a:pPr algn="l" marL="0" indent="0" lvl="0">
              <a:lnSpc>
                <a:spcPts val="4436"/>
              </a:lnSpc>
              <a:spcBef>
                <a:spcPct val="0"/>
              </a:spcBef>
            </a:pPr>
            <a:r>
              <a:rPr lang="en-US" b="true" sz="4032" strike="noStrike" u="none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ASMITHA </a:t>
            </a:r>
          </a:p>
          <a:p>
            <a:pPr algn="l" marL="0" indent="0" lvl="0">
              <a:lnSpc>
                <a:spcPts val="4436"/>
              </a:lnSpc>
              <a:spcBef>
                <a:spcPct val="0"/>
              </a:spcBef>
            </a:pPr>
            <a:r>
              <a:rPr lang="en-US" b="true" sz="4032" strike="noStrike" u="none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JANNATH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15444" t="0" r="-15444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155787" y="1028700"/>
            <a:ext cx="14638225" cy="8229600"/>
          </a:xfrm>
          <a:custGeom>
            <a:avLst/>
            <a:gdLst/>
            <a:ahLst/>
            <a:cxnLst/>
            <a:rect r="r" b="b" t="t" l="l"/>
            <a:pathLst>
              <a:path h="8229600" w="14638225">
                <a:moveTo>
                  <a:pt x="0" y="0"/>
                </a:moveTo>
                <a:lnTo>
                  <a:pt x="14638225" y="0"/>
                </a:lnTo>
                <a:lnTo>
                  <a:pt x="1463822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36215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5400000">
            <a:off x="9183972" y="6723877"/>
            <a:ext cx="2105666" cy="1152374"/>
          </a:xfrm>
          <a:custGeom>
            <a:avLst/>
            <a:gdLst/>
            <a:ahLst/>
            <a:cxnLst/>
            <a:rect r="r" b="b" t="t" l="l"/>
            <a:pathLst>
              <a:path h="1152374" w="2105666">
                <a:moveTo>
                  <a:pt x="0" y="0"/>
                </a:moveTo>
                <a:lnTo>
                  <a:pt x="2105666" y="0"/>
                </a:lnTo>
                <a:lnTo>
                  <a:pt x="2105666" y="1152373"/>
                </a:lnTo>
                <a:lnTo>
                  <a:pt x="0" y="115237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153634" y="1028700"/>
            <a:ext cx="2105666" cy="1152374"/>
          </a:xfrm>
          <a:custGeom>
            <a:avLst/>
            <a:gdLst/>
            <a:ahLst/>
            <a:cxnLst/>
            <a:rect r="r" b="b" t="t" l="l"/>
            <a:pathLst>
              <a:path h="1152374" w="2105666">
                <a:moveTo>
                  <a:pt x="0" y="0"/>
                </a:moveTo>
                <a:lnTo>
                  <a:pt x="2105666" y="0"/>
                </a:lnTo>
                <a:lnTo>
                  <a:pt x="2105666" y="1152374"/>
                </a:lnTo>
                <a:lnTo>
                  <a:pt x="0" y="115237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8795588" y="-1989626"/>
            <a:ext cx="2882434" cy="2882434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D9D9D9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9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-417079" y="2229408"/>
            <a:ext cx="9212667" cy="1665608"/>
            <a:chOff x="0" y="0"/>
            <a:chExt cx="12283556" cy="222081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3644490" y="0"/>
              <a:ext cx="5380818" cy="2220810"/>
            </a:xfrm>
            <a:custGeom>
              <a:avLst/>
              <a:gdLst/>
              <a:ahLst/>
              <a:cxnLst/>
              <a:rect r="r" b="b" t="t" l="l"/>
              <a:pathLst>
                <a:path h="2220810" w="5380818">
                  <a:moveTo>
                    <a:pt x="0" y="0"/>
                  </a:moveTo>
                  <a:lnTo>
                    <a:pt x="5380818" y="0"/>
                  </a:lnTo>
                  <a:lnTo>
                    <a:pt x="5380818" y="2220810"/>
                  </a:lnTo>
                  <a:lnTo>
                    <a:pt x="0" y="22208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380818" cy="2220810"/>
            </a:xfrm>
            <a:custGeom>
              <a:avLst/>
              <a:gdLst/>
              <a:ahLst/>
              <a:cxnLst/>
              <a:rect r="r" b="b" t="t" l="l"/>
              <a:pathLst>
                <a:path h="2220810" w="5380818">
                  <a:moveTo>
                    <a:pt x="0" y="0"/>
                  </a:moveTo>
                  <a:lnTo>
                    <a:pt x="5380818" y="0"/>
                  </a:lnTo>
                  <a:lnTo>
                    <a:pt x="5380818" y="2220810"/>
                  </a:lnTo>
                  <a:lnTo>
                    <a:pt x="0" y="22208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6902738" y="0"/>
              <a:ext cx="5380818" cy="2220810"/>
            </a:xfrm>
            <a:custGeom>
              <a:avLst/>
              <a:gdLst/>
              <a:ahLst/>
              <a:cxnLst/>
              <a:rect r="r" b="b" t="t" l="l"/>
              <a:pathLst>
                <a:path h="2220810" w="5380818">
                  <a:moveTo>
                    <a:pt x="0" y="0"/>
                  </a:moveTo>
                  <a:lnTo>
                    <a:pt x="5380818" y="0"/>
                  </a:lnTo>
                  <a:lnTo>
                    <a:pt x="5380818" y="2220810"/>
                  </a:lnTo>
                  <a:lnTo>
                    <a:pt x="0" y="22208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13" id="13"/>
          <p:cNvSpPr/>
          <p:nvPr/>
        </p:nvSpPr>
        <p:spPr>
          <a:xfrm flipH="false" flipV="false" rot="0">
            <a:off x="9660618" y="5525330"/>
            <a:ext cx="6069453" cy="4761670"/>
          </a:xfrm>
          <a:custGeom>
            <a:avLst/>
            <a:gdLst/>
            <a:ahLst/>
            <a:cxnLst/>
            <a:rect r="r" b="b" t="t" l="l"/>
            <a:pathLst>
              <a:path h="4761670" w="6069453">
                <a:moveTo>
                  <a:pt x="0" y="0"/>
                </a:moveTo>
                <a:lnTo>
                  <a:pt x="6069453" y="0"/>
                </a:lnTo>
                <a:lnTo>
                  <a:pt x="6069453" y="4761670"/>
                </a:lnTo>
                <a:lnTo>
                  <a:pt x="0" y="476167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3394" t="-3363" r="-1000" b="-3439"/>
            </a:stretch>
          </a:blipFill>
          <a:ln w="142875" cap="rnd">
            <a:solidFill>
              <a:srgbClr val="626953"/>
            </a:solidFill>
            <a:prstDash val="solid"/>
            <a:round/>
          </a:ln>
        </p:spPr>
      </p:sp>
      <p:sp>
        <p:nvSpPr>
          <p:cNvPr name="Freeform 14" id="14"/>
          <p:cNvSpPr/>
          <p:nvPr/>
        </p:nvSpPr>
        <p:spPr>
          <a:xfrm flipH="false" flipV="false" rot="0">
            <a:off x="12492613" y="757830"/>
            <a:ext cx="5322042" cy="4608764"/>
          </a:xfrm>
          <a:custGeom>
            <a:avLst/>
            <a:gdLst/>
            <a:ahLst/>
            <a:cxnLst/>
            <a:rect r="r" b="b" t="t" l="l"/>
            <a:pathLst>
              <a:path h="4608764" w="5322042">
                <a:moveTo>
                  <a:pt x="0" y="0"/>
                </a:moveTo>
                <a:lnTo>
                  <a:pt x="5322041" y="0"/>
                </a:lnTo>
                <a:lnTo>
                  <a:pt x="5322041" y="4608764"/>
                </a:lnTo>
                <a:lnTo>
                  <a:pt x="0" y="4608764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-8355" t="-4045" r="-2579" b="-7623"/>
            </a:stretch>
          </a:blipFill>
          <a:ln w="95250" cap="rnd">
            <a:solidFill>
              <a:srgbClr val="626953"/>
            </a:solidFill>
            <a:prstDash val="solid"/>
            <a:round/>
          </a:ln>
        </p:spPr>
      </p:sp>
      <p:sp>
        <p:nvSpPr>
          <p:cNvPr name="TextBox 15" id="15"/>
          <p:cNvSpPr txBox="true"/>
          <p:nvPr/>
        </p:nvSpPr>
        <p:spPr>
          <a:xfrm rot="0">
            <a:off x="405983" y="2641842"/>
            <a:ext cx="8115300" cy="888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820"/>
              </a:lnSpc>
            </a:pPr>
            <a:r>
              <a:rPr lang="en-US" sz="6200">
                <a:solidFill>
                  <a:srgbClr val="626953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State-Level Insights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104900" y="4149197"/>
            <a:ext cx="8039100" cy="1912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79"/>
              </a:lnSpc>
              <a:spcBef>
                <a:spcPct val="0"/>
              </a:spcBef>
            </a:pPr>
            <a:r>
              <a:rPr lang="en-US" sz="27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This section focuses on understanding how votes and electors are distributed across different states to identify key regions of voter concentration and performance.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104900" y="6171030"/>
            <a:ext cx="8039100" cy="3341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79"/>
              </a:lnSpc>
            </a:pPr>
            <a:r>
              <a:rPr lang="en-US" sz="270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Sum of Votes by State:</a:t>
            </a:r>
            <a:r>
              <a:rPr lang="en-US" sz="27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Highlighted states with high and low voter turnout to show regional variations.</a:t>
            </a:r>
          </a:p>
          <a:p>
            <a:pPr algn="l">
              <a:lnSpc>
                <a:spcPts val="3779"/>
              </a:lnSpc>
            </a:pPr>
            <a:r>
              <a:rPr lang="en-US" sz="270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Count of Electors by State (Donut Chart):</a:t>
            </a:r>
            <a:r>
              <a:rPr lang="en-US" sz="27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Showed proportional representation of electors across states for easy comparison</a:t>
            </a:r>
          </a:p>
          <a:p>
            <a:pPr algn="l">
              <a:lnSpc>
                <a:spcPts val="3779"/>
              </a:lnSpc>
            </a:pP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15444" t="0" r="-15444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155787" y="660074"/>
            <a:ext cx="15293910" cy="8598226"/>
          </a:xfrm>
          <a:custGeom>
            <a:avLst/>
            <a:gdLst/>
            <a:ahLst/>
            <a:cxnLst/>
            <a:rect r="r" b="b" t="t" l="l"/>
            <a:pathLst>
              <a:path h="8598226" w="15293910">
                <a:moveTo>
                  <a:pt x="0" y="0"/>
                </a:moveTo>
                <a:lnTo>
                  <a:pt x="15293910" y="0"/>
                </a:lnTo>
                <a:lnTo>
                  <a:pt x="15293910" y="8598226"/>
                </a:lnTo>
                <a:lnTo>
                  <a:pt x="0" y="85982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36215" t="0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8931706" y="3334311"/>
            <a:ext cx="4621015" cy="4772584"/>
            <a:chOff x="0" y="0"/>
            <a:chExt cx="6350000" cy="655828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74930" y="74930"/>
              <a:ext cx="6200140" cy="6408420"/>
            </a:xfrm>
            <a:custGeom>
              <a:avLst/>
              <a:gdLst/>
              <a:ahLst/>
              <a:cxnLst/>
              <a:rect r="r" b="b" t="t" l="l"/>
              <a:pathLst>
                <a:path h="6408420" w="6200140">
                  <a:moveTo>
                    <a:pt x="6200140" y="5351780"/>
                  </a:moveTo>
                  <a:cubicBezTo>
                    <a:pt x="6200140" y="5935980"/>
                    <a:pt x="5726430" y="6408420"/>
                    <a:pt x="5143500" y="6408420"/>
                  </a:cubicBezTo>
                  <a:lnTo>
                    <a:pt x="1056640" y="6408420"/>
                  </a:lnTo>
                  <a:cubicBezTo>
                    <a:pt x="472440" y="6408420"/>
                    <a:pt x="0" y="5934710"/>
                    <a:pt x="0" y="5351780"/>
                  </a:cubicBezTo>
                  <a:lnTo>
                    <a:pt x="0" y="1056640"/>
                  </a:lnTo>
                  <a:cubicBezTo>
                    <a:pt x="0" y="472440"/>
                    <a:pt x="473710" y="0"/>
                    <a:pt x="1056640" y="0"/>
                  </a:cubicBezTo>
                  <a:lnTo>
                    <a:pt x="5143500" y="0"/>
                  </a:lnTo>
                  <a:cubicBezTo>
                    <a:pt x="5727700" y="0"/>
                    <a:pt x="6200140" y="473710"/>
                    <a:pt x="6200140" y="1056640"/>
                  </a:cubicBezTo>
                  <a:lnTo>
                    <a:pt x="6200140" y="5351780"/>
                  </a:lnTo>
                  <a:close/>
                </a:path>
              </a:pathLst>
            </a:custGeom>
            <a:blipFill>
              <a:blip r:embed="rId5"/>
              <a:stretch>
                <a:fillRect l="-6464" t="-13186" r="0" b="-21832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0" cy="6558280"/>
            </a:xfrm>
            <a:custGeom>
              <a:avLst/>
              <a:gdLst/>
              <a:ahLst/>
              <a:cxnLst/>
              <a:rect r="r" b="b" t="t" l="l"/>
              <a:pathLst>
                <a:path h="6558280" w="6350000">
                  <a:moveTo>
                    <a:pt x="5218430" y="6558280"/>
                  </a:moveTo>
                  <a:lnTo>
                    <a:pt x="1131570" y="6558280"/>
                  </a:lnTo>
                  <a:cubicBezTo>
                    <a:pt x="508000" y="6558280"/>
                    <a:pt x="0" y="6050280"/>
                    <a:pt x="0" y="5426710"/>
                  </a:cubicBezTo>
                  <a:lnTo>
                    <a:pt x="0" y="1131570"/>
                  </a:lnTo>
                  <a:cubicBezTo>
                    <a:pt x="0" y="508000"/>
                    <a:pt x="508000" y="0"/>
                    <a:pt x="1131570" y="0"/>
                  </a:cubicBezTo>
                  <a:lnTo>
                    <a:pt x="5218430" y="0"/>
                  </a:lnTo>
                  <a:cubicBezTo>
                    <a:pt x="5842000" y="0"/>
                    <a:pt x="6350000" y="508000"/>
                    <a:pt x="6350000" y="1131570"/>
                  </a:cubicBezTo>
                  <a:lnTo>
                    <a:pt x="6350000" y="5425440"/>
                  </a:lnTo>
                  <a:cubicBezTo>
                    <a:pt x="6350000" y="6050280"/>
                    <a:pt x="5842000" y="6558280"/>
                    <a:pt x="5218430" y="6558280"/>
                  </a:cubicBezTo>
                  <a:close/>
                  <a:moveTo>
                    <a:pt x="1131570" y="149860"/>
                  </a:moveTo>
                  <a:cubicBezTo>
                    <a:pt x="590550" y="149860"/>
                    <a:pt x="149860" y="590550"/>
                    <a:pt x="149860" y="1131570"/>
                  </a:cubicBezTo>
                  <a:lnTo>
                    <a:pt x="149860" y="5425440"/>
                  </a:lnTo>
                  <a:cubicBezTo>
                    <a:pt x="149860" y="5966460"/>
                    <a:pt x="590550" y="6407150"/>
                    <a:pt x="1131570" y="6407150"/>
                  </a:cubicBezTo>
                  <a:lnTo>
                    <a:pt x="5218430" y="6407150"/>
                  </a:lnTo>
                  <a:cubicBezTo>
                    <a:pt x="5759450" y="6407150"/>
                    <a:pt x="6200140" y="5966460"/>
                    <a:pt x="6200140" y="5425440"/>
                  </a:cubicBezTo>
                  <a:lnTo>
                    <a:pt x="6200140" y="1131570"/>
                  </a:lnTo>
                  <a:cubicBezTo>
                    <a:pt x="6200140" y="590550"/>
                    <a:pt x="5759450" y="149860"/>
                    <a:pt x="5218430" y="149860"/>
                  </a:cubicBezTo>
                  <a:lnTo>
                    <a:pt x="1131570" y="149860"/>
                  </a:lnTo>
                  <a:close/>
                </a:path>
              </a:pathLst>
            </a:custGeom>
            <a:solidFill>
              <a:srgbClr val="626953"/>
            </a:solid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15153634" y="1028700"/>
            <a:ext cx="2105666" cy="1152374"/>
          </a:xfrm>
          <a:custGeom>
            <a:avLst/>
            <a:gdLst/>
            <a:ahLst/>
            <a:cxnLst/>
            <a:rect r="r" b="b" t="t" l="l"/>
            <a:pathLst>
              <a:path h="1152374" w="2105666">
                <a:moveTo>
                  <a:pt x="0" y="0"/>
                </a:moveTo>
                <a:lnTo>
                  <a:pt x="2105666" y="0"/>
                </a:lnTo>
                <a:lnTo>
                  <a:pt x="2105666" y="1152374"/>
                </a:lnTo>
                <a:lnTo>
                  <a:pt x="0" y="115237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8795588" y="-1989626"/>
            <a:ext cx="2882434" cy="2882434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D9D9D9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9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-417079" y="1572157"/>
            <a:ext cx="9746673" cy="1762154"/>
            <a:chOff x="0" y="0"/>
            <a:chExt cx="12995564" cy="234953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3855740" y="0"/>
              <a:ext cx="5692713" cy="2349538"/>
            </a:xfrm>
            <a:custGeom>
              <a:avLst/>
              <a:gdLst/>
              <a:ahLst/>
              <a:cxnLst/>
              <a:rect r="r" b="b" t="t" l="l"/>
              <a:pathLst>
                <a:path h="2349538" w="5692713">
                  <a:moveTo>
                    <a:pt x="0" y="0"/>
                  </a:moveTo>
                  <a:lnTo>
                    <a:pt x="5692713" y="0"/>
                  </a:lnTo>
                  <a:lnTo>
                    <a:pt x="5692713" y="2349538"/>
                  </a:lnTo>
                  <a:lnTo>
                    <a:pt x="0" y="23495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5692713" cy="2349538"/>
            </a:xfrm>
            <a:custGeom>
              <a:avLst/>
              <a:gdLst/>
              <a:ahLst/>
              <a:cxnLst/>
              <a:rect r="r" b="b" t="t" l="l"/>
              <a:pathLst>
                <a:path h="2349538" w="5692713">
                  <a:moveTo>
                    <a:pt x="0" y="0"/>
                  </a:moveTo>
                  <a:lnTo>
                    <a:pt x="5692713" y="0"/>
                  </a:lnTo>
                  <a:lnTo>
                    <a:pt x="5692713" y="2349538"/>
                  </a:lnTo>
                  <a:lnTo>
                    <a:pt x="0" y="23495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7302851" y="0"/>
              <a:ext cx="5692713" cy="2349538"/>
            </a:xfrm>
            <a:custGeom>
              <a:avLst/>
              <a:gdLst/>
              <a:ahLst/>
              <a:cxnLst/>
              <a:rect r="r" b="b" t="t" l="l"/>
              <a:pathLst>
                <a:path h="2349538" w="5692713">
                  <a:moveTo>
                    <a:pt x="0" y="0"/>
                  </a:moveTo>
                  <a:lnTo>
                    <a:pt x="5692713" y="0"/>
                  </a:lnTo>
                  <a:lnTo>
                    <a:pt x="5692713" y="2349538"/>
                  </a:lnTo>
                  <a:lnTo>
                    <a:pt x="0" y="23495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5" id="15"/>
          <p:cNvGrpSpPr>
            <a:grpSpLocks noChangeAspect="true"/>
          </p:cNvGrpSpPr>
          <p:nvPr/>
        </p:nvGrpSpPr>
        <p:grpSpPr>
          <a:xfrm rot="0">
            <a:off x="13590809" y="0"/>
            <a:ext cx="4422165" cy="4567212"/>
            <a:chOff x="0" y="0"/>
            <a:chExt cx="6350000" cy="655828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74930" y="74930"/>
              <a:ext cx="6200140" cy="6408420"/>
            </a:xfrm>
            <a:custGeom>
              <a:avLst/>
              <a:gdLst/>
              <a:ahLst/>
              <a:cxnLst/>
              <a:rect r="r" b="b" t="t" l="l"/>
              <a:pathLst>
                <a:path h="6408420" w="6200140">
                  <a:moveTo>
                    <a:pt x="6200140" y="5351780"/>
                  </a:moveTo>
                  <a:cubicBezTo>
                    <a:pt x="6200140" y="5935980"/>
                    <a:pt x="5726430" y="6408420"/>
                    <a:pt x="5143500" y="6408420"/>
                  </a:cubicBezTo>
                  <a:lnTo>
                    <a:pt x="1056640" y="6408420"/>
                  </a:lnTo>
                  <a:cubicBezTo>
                    <a:pt x="472440" y="6408420"/>
                    <a:pt x="0" y="5934710"/>
                    <a:pt x="0" y="5351780"/>
                  </a:cubicBezTo>
                  <a:lnTo>
                    <a:pt x="0" y="1056640"/>
                  </a:lnTo>
                  <a:cubicBezTo>
                    <a:pt x="0" y="472440"/>
                    <a:pt x="473710" y="0"/>
                    <a:pt x="1056640" y="0"/>
                  </a:cubicBezTo>
                  <a:lnTo>
                    <a:pt x="5143500" y="0"/>
                  </a:lnTo>
                  <a:cubicBezTo>
                    <a:pt x="5727700" y="0"/>
                    <a:pt x="6200140" y="473710"/>
                    <a:pt x="6200140" y="1056640"/>
                  </a:cubicBezTo>
                  <a:lnTo>
                    <a:pt x="6200140" y="5351780"/>
                  </a:lnTo>
                  <a:close/>
                </a:path>
              </a:pathLst>
            </a:custGeom>
            <a:blipFill>
              <a:blip r:embed="rId10"/>
              <a:stretch>
                <a:fillRect l="-3865" t="-5160" r="-3865" b="0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6350000" cy="6558280"/>
            </a:xfrm>
            <a:custGeom>
              <a:avLst/>
              <a:gdLst/>
              <a:ahLst/>
              <a:cxnLst/>
              <a:rect r="r" b="b" t="t" l="l"/>
              <a:pathLst>
                <a:path h="6558280" w="6350000">
                  <a:moveTo>
                    <a:pt x="5218430" y="6558280"/>
                  </a:moveTo>
                  <a:lnTo>
                    <a:pt x="1131570" y="6558280"/>
                  </a:lnTo>
                  <a:cubicBezTo>
                    <a:pt x="508000" y="6558280"/>
                    <a:pt x="0" y="6050280"/>
                    <a:pt x="0" y="5426710"/>
                  </a:cubicBezTo>
                  <a:lnTo>
                    <a:pt x="0" y="1131570"/>
                  </a:lnTo>
                  <a:cubicBezTo>
                    <a:pt x="0" y="508000"/>
                    <a:pt x="508000" y="0"/>
                    <a:pt x="1131570" y="0"/>
                  </a:cubicBezTo>
                  <a:lnTo>
                    <a:pt x="5218430" y="0"/>
                  </a:lnTo>
                  <a:cubicBezTo>
                    <a:pt x="5842000" y="0"/>
                    <a:pt x="6350000" y="508000"/>
                    <a:pt x="6350000" y="1131570"/>
                  </a:cubicBezTo>
                  <a:lnTo>
                    <a:pt x="6350000" y="5425440"/>
                  </a:lnTo>
                  <a:cubicBezTo>
                    <a:pt x="6350000" y="6050280"/>
                    <a:pt x="5842000" y="6558280"/>
                    <a:pt x="5218430" y="6558280"/>
                  </a:cubicBezTo>
                  <a:close/>
                  <a:moveTo>
                    <a:pt x="1131570" y="149860"/>
                  </a:moveTo>
                  <a:cubicBezTo>
                    <a:pt x="590550" y="149860"/>
                    <a:pt x="149860" y="590550"/>
                    <a:pt x="149860" y="1131570"/>
                  </a:cubicBezTo>
                  <a:lnTo>
                    <a:pt x="149860" y="5425440"/>
                  </a:lnTo>
                  <a:cubicBezTo>
                    <a:pt x="149860" y="5966460"/>
                    <a:pt x="590550" y="6407150"/>
                    <a:pt x="1131570" y="6407150"/>
                  </a:cubicBezTo>
                  <a:lnTo>
                    <a:pt x="5218430" y="6407150"/>
                  </a:lnTo>
                  <a:cubicBezTo>
                    <a:pt x="5759450" y="6407150"/>
                    <a:pt x="6200140" y="5966460"/>
                    <a:pt x="6200140" y="5425440"/>
                  </a:cubicBezTo>
                  <a:lnTo>
                    <a:pt x="6200140" y="1131570"/>
                  </a:lnTo>
                  <a:cubicBezTo>
                    <a:pt x="6200140" y="590550"/>
                    <a:pt x="5759450" y="149860"/>
                    <a:pt x="5218430" y="149860"/>
                  </a:cubicBezTo>
                  <a:lnTo>
                    <a:pt x="1131570" y="149860"/>
                  </a:lnTo>
                  <a:close/>
                </a:path>
              </a:pathLst>
            </a:custGeom>
            <a:solidFill>
              <a:srgbClr val="626953"/>
            </a:solidFill>
          </p:spPr>
        </p:sp>
      </p:grpSp>
      <p:sp>
        <p:nvSpPr>
          <p:cNvPr name="TextBox 18" id="18"/>
          <p:cNvSpPr txBox="true"/>
          <p:nvPr/>
        </p:nvSpPr>
        <p:spPr>
          <a:xfrm rot="0">
            <a:off x="276225" y="3497045"/>
            <a:ext cx="8617392" cy="6338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This section focuses on analyzing voter behavior across demographics to understand how population traits influence election outcomes.</a:t>
            </a:r>
          </a:p>
          <a:p>
            <a:pPr algn="l">
              <a:lnSpc>
                <a:spcPts val="3500"/>
              </a:lnSpc>
            </a:pPr>
          </a:p>
          <a:p>
            <a:pPr algn="l" marL="539751" indent="-269876" lvl="1">
              <a:lnSpc>
                <a:spcPts val="3500"/>
              </a:lnSpc>
              <a:buFont typeface="Arial"/>
              <a:buChar char="•"/>
            </a:pPr>
            <a:r>
              <a:rPr lang="en-US" b="true" sz="25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Gender-wise Turnout:</a:t>
            </a:r>
            <a:r>
              <a:rPr lang="en-US" sz="25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Analyzed male and female participation to identify regional differences.</a:t>
            </a:r>
          </a:p>
          <a:p>
            <a:pPr algn="l" marL="539751" indent="-269876" lvl="1">
              <a:lnSpc>
                <a:spcPts val="3500"/>
              </a:lnSpc>
              <a:buFont typeface="Arial"/>
              <a:buChar char="•"/>
            </a:pPr>
            <a:r>
              <a:rPr lang="en-US" b="true" sz="25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Age Group Participation:</a:t>
            </a:r>
            <a:r>
              <a:rPr lang="en-US" sz="25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Analyzed voter participation across different age groups to identify generational engagement patterns.</a:t>
            </a:r>
            <a:r>
              <a:rPr lang="en-US" sz="25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</a:p>
          <a:p>
            <a:pPr algn="l" marL="539751" indent="-269876" lvl="1">
              <a:lnSpc>
                <a:spcPts val="3500"/>
              </a:lnSpc>
              <a:buFont typeface="Arial"/>
              <a:buChar char="•"/>
            </a:pPr>
            <a:r>
              <a:rPr lang="en-US" b="true" sz="25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Urb</a:t>
            </a:r>
            <a:r>
              <a:rPr lang="en-US" b="true" sz="25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an vs. Rural Participation:</a:t>
            </a:r>
            <a:r>
              <a:rPr lang="en-US" sz="25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Examined voting patterns to highlight geographic influences on overall turnout.</a:t>
            </a:r>
          </a:p>
          <a:p>
            <a:pPr algn="l">
              <a:lnSpc>
                <a:spcPts val="3220"/>
              </a:lnSpc>
            </a:pPr>
          </a:p>
          <a:p>
            <a:pPr algn="l">
              <a:lnSpc>
                <a:spcPts val="5459"/>
              </a:lnSpc>
              <a:spcBef>
                <a:spcPct val="0"/>
              </a:spcBef>
            </a:pPr>
          </a:p>
        </p:txBody>
      </p:sp>
      <p:sp>
        <p:nvSpPr>
          <p:cNvPr name="Freeform 19" id="19"/>
          <p:cNvSpPr/>
          <p:nvPr/>
        </p:nvSpPr>
        <p:spPr>
          <a:xfrm flipH="false" flipV="false" rot="0">
            <a:off x="-1381325" y="9454196"/>
            <a:ext cx="4035613" cy="1665608"/>
          </a:xfrm>
          <a:custGeom>
            <a:avLst/>
            <a:gdLst/>
            <a:ahLst/>
            <a:cxnLst/>
            <a:rect r="r" b="b" t="t" l="l"/>
            <a:pathLst>
              <a:path h="1665608" w="4035613">
                <a:moveTo>
                  <a:pt x="0" y="0"/>
                </a:moveTo>
                <a:lnTo>
                  <a:pt x="4035614" y="0"/>
                </a:lnTo>
                <a:lnTo>
                  <a:pt x="4035614" y="1665608"/>
                </a:lnTo>
                <a:lnTo>
                  <a:pt x="0" y="166560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3829624" y="4959187"/>
            <a:ext cx="3944535" cy="4682909"/>
          </a:xfrm>
          <a:custGeom>
            <a:avLst/>
            <a:gdLst/>
            <a:ahLst/>
            <a:cxnLst/>
            <a:rect r="r" b="b" t="t" l="l"/>
            <a:pathLst>
              <a:path h="4682909" w="3944535">
                <a:moveTo>
                  <a:pt x="0" y="0"/>
                </a:moveTo>
                <a:lnTo>
                  <a:pt x="3944534" y="0"/>
                </a:lnTo>
                <a:lnTo>
                  <a:pt x="3944534" y="4682909"/>
                </a:lnTo>
                <a:lnTo>
                  <a:pt x="0" y="4682909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-3360" r="-4484" b="0"/>
            </a:stretch>
          </a:blipFill>
          <a:ln w="95250" cap="rnd">
            <a:solidFill>
              <a:srgbClr val="626953"/>
            </a:solidFill>
            <a:prstDash val="solid"/>
            <a:round/>
          </a:ln>
        </p:spPr>
      </p:sp>
      <p:sp>
        <p:nvSpPr>
          <p:cNvPr name="TextBox 21" id="21"/>
          <p:cNvSpPr txBox="true"/>
          <p:nvPr/>
        </p:nvSpPr>
        <p:spPr>
          <a:xfrm rot="0">
            <a:off x="276225" y="1985943"/>
            <a:ext cx="9144000" cy="888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820"/>
              </a:lnSpc>
            </a:pPr>
            <a:r>
              <a:rPr lang="en-US" sz="6200">
                <a:solidFill>
                  <a:srgbClr val="626953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Demographic Insights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15444" t="0" r="-15444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155787" y="1028700"/>
            <a:ext cx="14638225" cy="8229600"/>
          </a:xfrm>
          <a:custGeom>
            <a:avLst/>
            <a:gdLst/>
            <a:ahLst/>
            <a:cxnLst/>
            <a:rect r="r" b="b" t="t" l="l"/>
            <a:pathLst>
              <a:path h="8229600" w="14638225">
                <a:moveTo>
                  <a:pt x="0" y="0"/>
                </a:moveTo>
                <a:lnTo>
                  <a:pt x="14638225" y="0"/>
                </a:lnTo>
                <a:lnTo>
                  <a:pt x="1463822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36215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5400000">
            <a:off x="9183972" y="6723877"/>
            <a:ext cx="2105666" cy="1152374"/>
          </a:xfrm>
          <a:custGeom>
            <a:avLst/>
            <a:gdLst/>
            <a:ahLst/>
            <a:cxnLst/>
            <a:rect r="r" b="b" t="t" l="l"/>
            <a:pathLst>
              <a:path h="1152374" w="2105666">
                <a:moveTo>
                  <a:pt x="0" y="0"/>
                </a:moveTo>
                <a:lnTo>
                  <a:pt x="2105666" y="0"/>
                </a:lnTo>
                <a:lnTo>
                  <a:pt x="2105666" y="1152373"/>
                </a:lnTo>
                <a:lnTo>
                  <a:pt x="0" y="115237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153634" y="1028700"/>
            <a:ext cx="2105666" cy="1152374"/>
          </a:xfrm>
          <a:custGeom>
            <a:avLst/>
            <a:gdLst/>
            <a:ahLst/>
            <a:cxnLst/>
            <a:rect r="r" b="b" t="t" l="l"/>
            <a:pathLst>
              <a:path h="1152374" w="2105666">
                <a:moveTo>
                  <a:pt x="0" y="0"/>
                </a:moveTo>
                <a:lnTo>
                  <a:pt x="2105666" y="0"/>
                </a:lnTo>
                <a:lnTo>
                  <a:pt x="2105666" y="1152374"/>
                </a:lnTo>
                <a:lnTo>
                  <a:pt x="0" y="115237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8795588" y="-1989626"/>
            <a:ext cx="2882434" cy="2882434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D9D9D9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9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-480610" y="1982198"/>
            <a:ext cx="9561079" cy="1728599"/>
            <a:chOff x="0" y="0"/>
            <a:chExt cx="12748105" cy="230479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3782320" y="0"/>
              <a:ext cx="5584314" cy="2304799"/>
            </a:xfrm>
            <a:custGeom>
              <a:avLst/>
              <a:gdLst/>
              <a:ahLst/>
              <a:cxnLst/>
              <a:rect r="r" b="b" t="t" l="l"/>
              <a:pathLst>
                <a:path h="2304799" w="5584314">
                  <a:moveTo>
                    <a:pt x="0" y="0"/>
                  </a:moveTo>
                  <a:lnTo>
                    <a:pt x="5584314" y="0"/>
                  </a:lnTo>
                  <a:lnTo>
                    <a:pt x="5584314" y="2304799"/>
                  </a:lnTo>
                  <a:lnTo>
                    <a:pt x="0" y="23047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584314" cy="2304799"/>
            </a:xfrm>
            <a:custGeom>
              <a:avLst/>
              <a:gdLst/>
              <a:ahLst/>
              <a:cxnLst/>
              <a:rect r="r" b="b" t="t" l="l"/>
              <a:pathLst>
                <a:path h="2304799" w="5584314">
                  <a:moveTo>
                    <a:pt x="0" y="0"/>
                  </a:moveTo>
                  <a:lnTo>
                    <a:pt x="5584314" y="0"/>
                  </a:lnTo>
                  <a:lnTo>
                    <a:pt x="5584314" y="2304799"/>
                  </a:lnTo>
                  <a:lnTo>
                    <a:pt x="0" y="23047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7163791" y="0"/>
              <a:ext cx="5584314" cy="2304799"/>
            </a:xfrm>
            <a:custGeom>
              <a:avLst/>
              <a:gdLst/>
              <a:ahLst/>
              <a:cxnLst/>
              <a:rect r="r" b="b" t="t" l="l"/>
              <a:pathLst>
                <a:path h="2304799" w="5584314">
                  <a:moveTo>
                    <a:pt x="0" y="0"/>
                  </a:moveTo>
                  <a:lnTo>
                    <a:pt x="5584314" y="0"/>
                  </a:lnTo>
                  <a:lnTo>
                    <a:pt x="5584314" y="2304799"/>
                  </a:lnTo>
                  <a:lnTo>
                    <a:pt x="0" y="23047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13" id="13"/>
          <p:cNvSpPr/>
          <p:nvPr/>
        </p:nvSpPr>
        <p:spPr>
          <a:xfrm flipH="false" flipV="false" rot="0">
            <a:off x="15466723" y="6450434"/>
            <a:ext cx="6767931" cy="3804926"/>
          </a:xfrm>
          <a:custGeom>
            <a:avLst/>
            <a:gdLst/>
            <a:ahLst/>
            <a:cxnLst/>
            <a:rect r="r" b="b" t="t" l="l"/>
            <a:pathLst>
              <a:path h="3804926" w="6767931">
                <a:moveTo>
                  <a:pt x="0" y="0"/>
                </a:moveTo>
                <a:lnTo>
                  <a:pt x="6767932" y="0"/>
                </a:lnTo>
                <a:lnTo>
                  <a:pt x="6767932" y="3804926"/>
                </a:lnTo>
                <a:lnTo>
                  <a:pt x="0" y="38049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36215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10112198" y="0"/>
            <a:ext cx="8175802" cy="4905481"/>
            <a:chOff x="0" y="0"/>
            <a:chExt cx="6350000" cy="38100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350000" cy="3810000"/>
            </a:xfrm>
            <a:custGeom>
              <a:avLst/>
              <a:gdLst/>
              <a:ahLst/>
              <a:cxnLst/>
              <a:rect r="r" b="b" t="t" l="l"/>
              <a:pathLst>
                <a:path h="3810000" w="6350000">
                  <a:moveTo>
                    <a:pt x="0" y="3175000"/>
                  </a:moveTo>
                  <a:lnTo>
                    <a:pt x="0" y="635000"/>
                  </a:lnTo>
                  <a:cubicBezTo>
                    <a:pt x="0" y="284480"/>
                    <a:pt x="284480" y="0"/>
                    <a:pt x="635000" y="0"/>
                  </a:cubicBezTo>
                  <a:lnTo>
                    <a:pt x="5715000" y="0"/>
                  </a:lnTo>
                  <a:cubicBezTo>
                    <a:pt x="6065520" y="0"/>
                    <a:pt x="6350000" y="284480"/>
                    <a:pt x="6350000" y="635000"/>
                  </a:cubicBezTo>
                  <a:lnTo>
                    <a:pt x="6350000" y="3175000"/>
                  </a:lnTo>
                  <a:cubicBezTo>
                    <a:pt x="6350000" y="3525520"/>
                    <a:pt x="6065520" y="3810000"/>
                    <a:pt x="5715000" y="3810000"/>
                  </a:cubicBezTo>
                  <a:lnTo>
                    <a:pt x="635000" y="3810000"/>
                  </a:lnTo>
                  <a:cubicBezTo>
                    <a:pt x="284480" y="3810000"/>
                    <a:pt x="0" y="3525520"/>
                    <a:pt x="0" y="3175000"/>
                  </a:cubicBezTo>
                  <a:lnTo>
                    <a:pt x="0" y="0"/>
                  </a:lnTo>
                  <a:cubicBezTo>
                    <a:pt x="0" y="0"/>
                    <a:pt x="0" y="3175000"/>
                    <a:pt x="0" y="3175000"/>
                  </a:cubicBezTo>
                  <a:close/>
                </a:path>
              </a:pathLst>
            </a:custGeom>
            <a:blipFill>
              <a:blip r:embed="rId11"/>
              <a:stretch>
                <a:fillRect l="-8906" t="-3981" r="-6852" b="-4040"/>
              </a:stretch>
            </a:blipFill>
            <a:ln w="142875" cap="rnd">
              <a:solidFill>
                <a:srgbClr val="626953"/>
              </a:solidFill>
              <a:prstDash val="solid"/>
              <a:round/>
            </a:ln>
          </p:spPr>
        </p:sp>
      </p:grpSp>
      <p:grpSp>
        <p:nvGrpSpPr>
          <p:cNvPr name="Group 16" id="16"/>
          <p:cNvGrpSpPr/>
          <p:nvPr/>
        </p:nvGrpSpPr>
        <p:grpSpPr>
          <a:xfrm rot="0">
            <a:off x="8795588" y="5177133"/>
            <a:ext cx="8463712" cy="5078227"/>
            <a:chOff x="0" y="0"/>
            <a:chExt cx="6350000" cy="38100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6350000" cy="3810000"/>
            </a:xfrm>
            <a:custGeom>
              <a:avLst/>
              <a:gdLst/>
              <a:ahLst/>
              <a:cxnLst/>
              <a:rect r="r" b="b" t="t" l="l"/>
              <a:pathLst>
                <a:path h="3810000" w="6350000">
                  <a:moveTo>
                    <a:pt x="0" y="3175000"/>
                  </a:moveTo>
                  <a:lnTo>
                    <a:pt x="0" y="635000"/>
                  </a:lnTo>
                  <a:cubicBezTo>
                    <a:pt x="0" y="284480"/>
                    <a:pt x="284480" y="0"/>
                    <a:pt x="635000" y="0"/>
                  </a:cubicBezTo>
                  <a:lnTo>
                    <a:pt x="5715000" y="0"/>
                  </a:lnTo>
                  <a:cubicBezTo>
                    <a:pt x="6065520" y="0"/>
                    <a:pt x="6350000" y="284480"/>
                    <a:pt x="6350000" y="635000"/>
                  </a:cubicBezTo>
                  <a:lnTo>
                    <a:pt x="6350000" y="3175000"/>
                  </a:lnTo>
                  <a:cubicBezTo>
                    <a:pt x="6350000" y="3525520"/>
                    <a:pt x="6065520" y="3810000"/>
                    <a:pt x="5715000" y="3810000"/>
                  </a:cubicBezTo>
                  <a:lnTo>
                    <a:pt x="635000" y="3810000"/>
                  </a:lnTo>
                  <a:cubicBezTo>
                    <a:pt x="284480" y="3810000"/>
                    <a:pt x="0" y="3525520"/>
                    <a:pt x="0" y="3175000"/>
                  </a:cubicBezTo>
                  <a:lnTo>
                    <a:pt x="0" y="0"/>
                  </a:lnTo>
                  <a:cubicBezTo>
                    <a:pt x="0" y="0"/>
                    <a:pt x="0" y="3175000"/>
                    <a:pt x="0" y="3175000"/>
                  </a:cubicBezTo>
                  <a:close/>
                </a:path>
              </a:pathLst>
            </a:custGeom>
            <a:blipFill>
              <a:blip r:embed="rId12"/>
              <a:stretch>
                <a:fillRect l="-392" t="0" r="-392" b="0"/>
              </a:stretch>
            </a:blipFill>
            <a:ln w="142875" cap="rnd">
              <a:solidFill>
                <a:srgbClr val="626953"/>
              </a:solidFill>
              <a:prstDash val="solid"/>
              <a:round/>
            </a:ln>
          </p:spPr>
        </p:sp>
      </p:grpSp>
      <p:sp>
        <p:nvSpPr>
          <p:cNvPr name="TextBox 18" id="18"/>
          <p:cNvSpPr txBox="true"/>
          <p:nvPr/>
        </p:nvSpPr>
        <p:spPr>
          <a:xfrm rot="0">
            <a:off x="771525" y="2219174"/>
            <a:ext cx="7766888" cy="23406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500"/>
              </a:lnSpc>
            </a:pPr>
            <a:r>
              <a:rPr lang="en-US" sz="5000">
                <a:solidFill>
                  <a:srgbClr val="626953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Party &amp; Candidate </a:t>
            </a:r>
          </a:p>
          <a:p>
            <a:pPr algn="just">
              <a:lnSpc>
                <a:spcPts val="5500"/>
              </a:lnSpc>
            </a:pPr>
            <a:r>
              <a:rPr lang="en-US" sz="5000">
                <a:solidFill>
                  <a:srgbClr val="626953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Performance Overview</a:t>
            </a:r>
          </a:p>
          <a:p>
            <a:pPr algn="just">
              <a:lnSpc>
                <a:spcPts val="7260"/>
              </a:lnSpc>
            </a:pPr>
          </a:p>
        </p:txBody>
      </p:sp>
      <p:sp>
        <p:nvSpPr>
          <p:cNvPr name="TextBox 19" id="19"/>
          <p:cNvSpPr txBox="true"/>
          <p:nvPr/>
        </p:nvSpPr>
        <p:spPr>
          <a:xfrm rot="0">
            <a:off x="1104900" y="4149197"/>
            <a:ext cx="8039100" cy="14363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80"/>
              </a:lnSpc>
              <a:spcBef>
                <a:spcPct val="0"/>
              </a:spcBef>
            </a:pPr>
            <a:r>
              <a:rPr lang="en-US" sz="27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This section highlights how different parties and candidates performed across states, focusing on both overall and detailed results.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756488" y="5916931"/>
            <a:ext cx="8039100" cy="33413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82936" indent="-291468" lvl="1">
              <a:lnSpc>
                <a:spcPts val="3780"/>
              </a:lnSpc>
              <a:buFont typeface="Arial"/>
              <a:buChar char="•"/>
            </a:pPr>
            <a:r>
              <a:rPr lang="en-US" b="true" sz="27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Party-wise Seat Comparison: </a:t>
            </a:r>
            <a:r>
              <a:rPr lang="en-US" sz="27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Showed the competitive pe</a:t>
            </a:r>
            <a:r>
              <a:rPr lang="en-US" sz="27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rformance of major parties.</a:t>
            </a:r>
          </a:p>
          <a:p>
            <a:pPr algn="l">
              <a:lnSpc>
                <a:spcPts val="3780"/>
              </a:lnSpc>
            </a:pPr>
          </a:p>
          <a:p>
            <a:pPr algn="l" marL="582936" indent="-291468" lvl="1">
              <a:lnSpc>
                <a:spcPts val="3780"/>
              </a:lnSpc>
              <a:buFont typeface="Arial"/>
              <a:buChar char="•"/>
            </a:pPr>
            <a:r>
              <a:rPr lang="en-US" b="true" sz="27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Det</a:t>
            </a:r>
            <a:r>
              <a:rPr lang="en-US" b="true" sz="27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ailed Data Table: </a:t>
            </a:r>
            <a:r>
              <a:rPr lang="en-US" sz="27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Included State, Party, Candidate, Constituency, Total Votes, and Vote % for deeper analysis.</a:t>
            </a:r>
          </a:p>
          <a:p>
            <a:pPr algn="l">
              <a:lnSpc>
                <a:spcPts val="378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15444" t="0" r="-15444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9531374">
            <a:off x="15732882" y="8718379"/>
            <a:ext cx="3931162" cy="3137242"/>
          </a:xfrm>
          <a:custGeom>
            <a:avLst/>
            <a:gdLst/>
            <a:ahLst/>
            <a:cxnLst/>
            <a:rect r="r" b="b" t="t" l="l"/>
            <a:pathLst>
              <a:path h="3137242" w="3931162">
                <a:moveTo>
                  <a:pt x="0" y="0"/>
                </a:moveTo>
                <a:lnTo>
                  <a:pt x="3931162" y="0"/>
                </a:lnTo>
                <a:lnTo>
                  <a:pt x="3931162" y="3137242"/>
                </a:lnTo>
                <a:lnTo>
                  <a:pt x="0" y="313724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93358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-1441217" y="266297"/>
            <a:ext cx="2882434" cy="2882434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D9D9D9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99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4972050" y="926464"/>
            <a:ext cx="8858250" cy="1212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349"/>
              </a:lnSpc>
            </a:pPr>
            <a:r>
              <a:rPr lang="en-US" sz="8499">
                <a:solidFill>
                  <a:srgbClr val="626953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CONCLUSION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-1059828">
            <a:off x="-1965581" y="-1302324"/>
            <a:ext cx="3931162" cy="3137242"/>
          </a:xfrm>
          <a:custGeom>
            <a:avLst/>
            <a:gdLst/>
            <a:ahLst/>
            <a:cxnLst/>
            <a:rect r="r" b="b" t="t" l="l"/>
            <a:pathLst>
              <a:path h="3137242" w="3931162">
                <a:moveTo>
                  <a:pt x="0" y="0"/>
                </a:moveTo>
                <a:lnTo>
                  <a:pt x="3931162" y="0"/>
                </a:lnTo>
                <a:lnTo>
                  <a:pt x="3931162" y="3137242"/>
                </a:lnTo>
                <a:lnTo>
                  <a:pt x="0" y="313724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93358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271712" y="2655883"/>
            <a:ext cx="14258925" cy="5459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480"/>
              </a:lnSpc>
            </a:pPr>
            <a:r>
              <a:rPr lang="en-US" sz="3200">
                <a:solidFill>
                  <a:srgbClr val="626953"/>
                </a:solidFill>
                <a:latin typeface="Poppins"/>
                <a:ea typeface="Poppins"/>
                <a:cs typeface="Poppins"/>
                <a:sym typeface="Poppins"/>
              </a:rPr>
              <a:t>A unified and interactive Power BI dashboard was developed to integrate election data from multiple verified sources into a single, cohesive platform. It ensures consistency,</a:t>
            </a:r>
            <a:r>
              <a:rPr lang="en-US" sz="3200">
                <a:solidFill>
                  <a:srgbClr val="626953"/>
                </a:solidFill>
                <a:latin typeface="Poppins"/>
                <a:ea typeface="Poppins"/>
                <a:cs typeface="Poppins"/>
                <a:sym typeface="Poppins"/>
              </a:rPr>
              <a:t> accuracy, and ease of analysis across datasets.</a:t>
            </a:r>
          </a:p>
          <a:p>
            <a:pPr algn="just">
              <a:lnSpc>
                <a:spcPts val="4480"/>
              </a:lnSpc>
            </a:pPr>
          </a:p>
          <a:p>
            <a:pPr algn="just">
              <a:lnSpc>
                <a:spcPts val="4480"/>
              </a:lnSpc>
            </a:pPr>
            <a:r>
              <a:rPr lang="en-US" sz="3200">
                <a:solidFill>
                  <a:srgbClr val="626953"/>
                </a:solidFill>
                <a:latin typeface="Poppins"/>
                <a:ea typeface="Poppins"/>
                <a:cs typeface="Poppins"/>
                <a:sym typeface="Poppins"/>
              </a:rPr>
              <a:t>The dashboard provides clear insights into historical trends, demographics, real-time updates, and candidate performance, enabling quick and visual understanding of election outcomes.</a:t>
            </a:r>
          </a:p>
          <a:p>
            <a:pPr algn="l">
              <a:lnSpc>
                <a:spcPts val="3779"/>
              </a:lnSpc>
            </a:pPr>
          </a:p>
          <a:p>
            <a:pPr algn="l">
              <a:lnSpc>
                <a:spcPts val="377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4222" r="0" b="-4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4016614" y="-3984386"/>
            <a:ext cx="10259174" cy="18283597"/>
          </a:xfrm>
          <a:custGeom>
            <a:avLst/>
            <a:gdLst/>
            <a:ahLst/>
            <a:cxnLst/>
            <a:rect r="r" b="b" t="t" l="l"/>
            <a:pathLst>
              <a:path h="18283597" w="10259174">
                <a:moveTo>
                  <a:pt x="0" y="0"/>
                </a:moveTo>
                <a:lnTo>
                  <a:pt x="10259175" y="0"/>
                </a:lnTo>
                <a:lnTo>
                  <a:pt x="10259175" y="18283597"/>
                </a:lnTo>
                <a:lnTo>
                  <a:pt x="0" y="182835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-78217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-1360370" y="6898488"/>
            <a:ext cx="4488839" cy="4488839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D9D9D9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9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5593378" y="452513"/>
            <a:ext cx="2105666" cy="1152374"/>
          </a:xfrm>
          <a:custGeom>
            <a:avLst/>
            <a:gdLst/>
            <a:ahLst/>
            <a:cxnLst/>
            <a:rect r="r" b="b" t="t" l="l"/>
            <a:pathLst>
              <a:path h="1152374" w="2105666">
                <a:moveTo>
                  <a:pt x="0" y="0"/>
                </a:moveTo>
                <a:lnTo>
                  <a:pt x="2105667" y="0"/>
                </a:lnTo>
                <a:lnTo>
                  <a:pt x="2105667" y="1152374"/>
                </a:lnTo>
                <a:lnTo>
                  <a:pt x="0" y="115237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6426946" y="-887681"/>
            <a:ext cx="2882434" cy="2882434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D9D9D9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9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4685498" y="237231"/>
            <a:ext cx="8755406" cy="1582937"/>
            <a:chOff x="0" y="0"/>
            <a:chExt cx="11673875" cy="211058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3463599" y="0"/>
              <a:ext cx="5113747" cy="2110583"/>
            </a:xfrm>
            <a:custGeom>
              <a:avLst/>
              <a:gdLst/>
              <a:ahLst/>
              <a:cxnLst/>
              <a:rect r="r" b="b" t="t" l="l"/>
              <a:pathLst>
                <a:path h="2110583" w="5113747">
                  <a:moveTo>
                    <a:pt x="0" y="0"/>
                  </a:moveTo>
                  <a:lnTo>
                    <a:pt x="5113747" y="0"/>
                  </a:lnTo>
                  <a:lnTo>
                    <a:pt x="5113747" y="2110583"/>
                  </a:lnTo>
                  <a:lnTo>
                    <a:pt x="0" y="21105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5113747" cy="2110583"/>
            </a:xfrm>
            <a:custGeom>
              <a:avLst/>
              <a:gdLst/>
              <a:ahLst/>
              <a:cxnLst/>
              <a:rect r="r" b="b" t="t" l="l"/>
              <a:pathLst>
                <a:path h="2110583" w="5113747">
                  <a:moveTo>
                    <a:pt x="0" y="0"/>
                  </a:moveTo>
                  <a:lnTo>
                    <a:pt x="5113747" y="0"/>
                  </a:lnTo>
                  <a:lnTo>
                    <a:pt x="5113747" y="2110583"/>
                  </a:lnTo>
                  <a:lnTo>
                    <a:pt x="0" y="21105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6560128" y="0"/>
              <a:ext cx="5113747" cy="2110583"/>
            </a:xfrm>
            <a:custGeom>
              <a:avLst/>
              <a:gdLst/>
              <a:ahLst/>
              <a:cxnLst/>
              <a:rect r="r" b="b" t="t" l="l"/>
              <a:pathLst>
                <a:path h="2110583" w="5113747">
                  <a:moveTo>
                    <a:pt x="0" y="0"/>
                  </a:moveTo>
                  <a:lnTo>
                    <a:pt x="5113747" y="0"/>
                  </a:lnTo>
                  <a:lnTo>
                    <a:pt x="5113747" y="2110583"/>
                  </a:lnTo>
                  <a:lnTo>
                    <a:pt x="0" y="21105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15" id="15"/>
          <p:cNvSpPr/>
          <p:nvPr/>
        </p:nvSpPr>
        <p:spPr>
          <a:xfrm flipH="false" flipV="false" rot="0">
            <a:off x="1480191" y="1875042"/>
            <a:ext cx="15166021" cy="8280034"/>
          </a:xfrm>
          <a:custGeom>
            <a:avLst/>
            <a:gdLst/>
            <a:ahLst/>
            <a:cxnLst/>
            <a:rect r="r" b="b" t="t" l="l"/>
            <a:pathLst>
              <a:path h="8280034" w="15166021">
                <a:moveTo>
                  <a:pt x="0" y="0"/>
                </a:moveTo>
                <a:lnTo>
                  <a:pt x="15166020" y="0"/>
                </a:lnTo>
                <a:lnTo>
                  <a:pt x="15166020" y="8280034"/>
                </a:lnTo>
                <a:lnTo>
                  <a:pt x="0" y="828003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-1449" r="0" b="-1449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4338792" y="611112"/>
            <a:ext cx="9448818" cy="993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99"/>
              </a:lnSpc>
            </a:pPr>
            <a:r>
              <a:rPr lang="en-US" sz="6999">
                <a:solidFill>
                  <a:srgbClr val="626953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DASHBOARD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532" t="0" r="-6532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9551778">
            <a:off x="15601087" y="8260941"/>
            <a:ext cx="3696267" cy="3137242"/>
          </a:xfrm>
          <a:custGeom>
            <a:avLst/>
            <a:gdLst/>
            <a:ahLst/>
            <a:cxnLst/>
            <a:rect r="r" b="b" t="t" l="l"/>
            <a:pathLst>
              <a:path h="3137242" w="3696267">
                <a:moveTo>
                  <a:pt x="0" y="0"/>
                </a:moveTo>
                <a:lnTo>
                  <a:pt x="3696267" y="0"/>
                </a:lnTo>
                <a:lnTo>
                  <a:pt x="3696267" y="3137242"/>
                </a:lnTo>
                <a:lnTo>
                  <a:pt x="0" y="313724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105646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6551117" y="9258300"/>
            <a:ext cx="2882434" cy="2882434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D9D9D9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9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-1441217" y="441099"/>
            <a:ext cx="2882434" cy="2882434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D9D9D9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99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-1059828">
            <a:off x="-1287200" y="-557820"/>
            <a:ext cx="5518661" cy="4159716"/>
          </a:xfrm>
          <a:custGeom>
            <a:avLst/>
            <a:gdLst/>
            <a:ahLst/>
            <a:cxnLst/>
            <a:rect r="r" b="b" t="t" l="l"/>
            <a:pathLst>
              <a:path h="4159716" w="5518661">
                <a:moveTo>
                  <a:pt x="0" y="0"/>
                </a:moveTo>
                <a:lnTo>
                  <a:pt x="5518660" y="0"/>
                </a:lnTo>
                <a:lnTo>
                  <a:pt x="5518660" y="4159716"/>
                </a:lnTo>
                <a:lnTo>
                  <a:pt x="0" y="415971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82627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028700" y="1028700"/>
            <a:ext cx="2105666" cy="1152374"/>
          </a:xfrm>
          <a:custGeom>
            <a:avLst/>
            <a:gdLst/>
            <a:ahLst/>
            <a:cxnLst/>
            <a:rect r="r" b="b" t="t" l="l"/>
            <a:pathLst>
              <a:path h="1152374" w="2105666">
                <a:moveTo>
                  <a:pt x="0" y="0"/>
                </a:moveTo>
                <a:lnTo>
                  <a:pt x="2105666" y="0"/>
                </a:lnTo>
                <a:lnTo>
                  <a:pt x="2105666" y="1152374"/>
                </a:lnTo>
                <a:lnTo>
                  <a:pt x="0" y="115237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5400000">
            <a:off x="6769293" y="8214288"/>
            <a:ext cx="2105666" cy="1152374"/>
          </a:xfrm>
          <a:custGeom>
            <a:avLst/>
            <a:gdLst/>
            <a:ahLst/>
            <a:cxnLst/>
            <a:rect r="r" b="b" t="t" l="l"/>
            <a:pathLst>
              <a:path h="1152374" w="2105666">
                <a:moveTo>
                  <a:pt x="0" y="0"/>
                </a:moveTo>
                <a:lnTo>
                  <a:pt x="2105667" y="0"/>
                </a:lnTo>
                <a:lnTo>
                  <a:pt x="2105667" y="1152374"/>
                </a:lnTo>
                <a:lnTo>
                  <a:pt x="0" y="115237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1059828">
            <a:off x="-296096" y="3196527"/>
            <a:ext cx="11279853" cy="10181045"/>
          </a:xfrm>
          <a:custGeom>
            <a:avLst/>
            <a:gdLst/>
            <a:ahLst/>
            <a:cxnLst/>
            <a:rect r="r" b="b" t="t" l="l"/>
            <a:pathLst>
              <a:path h="10181045" w="11279853">
                <a:moveTo>
                  <a:pt x="0" y="0"/>
                </a:moveTo>
                <a:lnTo>
                  <a:pt x="11279853" y="0"/>
                </a:lnTo>
                <a:lnTo>
                  <a:pt x="11279853" y="10181045"/>
                </a:lnTo>
                <a:lnTo>
                  <a:pt x="0" y="101810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118688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028700" y="5855295"/>
            <a:ext cx="9943637" cy="165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760"/>
              </a:lnSpc>
            </a:pPr>
            <a:r>
              <a:rPr lang="en-US" sz="1160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THANKYOU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14376866" y="9492765"/>
            <a:ext cx="2882434" cy="2882434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D9D9D9"/>
              </a:soli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99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6957096" y="1028700"/>
            <a:ext cx="2882434" cy="2882434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D9D9D9"/>
              </a:solidFill>
              <a:prstDash val="solid"/>
              <a:miter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99"/>
                </a:lnSpc>
              </a:pP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15444" t="0" r="-15444" b="0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8868999" y="-535247"/>
            <a:ext cx="10996799" cy="11357494"/>
            <a:chOff x="0" y="0"/>
            <a:chExt cx="6350000" cy="655828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74930" y="74930"/>
              <a:ext cx="6200140" cy="6408420"/>
            </a:xfrm>
            <a:custGeom>
              <a:avLst/>
              <a:gdLst/>
              <a:ahLst/>
              <a:cxnLst/>
              <a:rect r="r" b="b" t="t" l="l"/>
              <a:pathLst>
                <a:path h="6408420" w="6200140">
                  <a:moveTo>
                    <a:pt x="6200140" y="5351780"/>
                  </a:moveTo>
                  <a:cubicBezTo>
                    <a:pt x="6200140" y="5935980"/>
                    <a:pt x="5726430" y="6408420"/>
                    <a:pt x="5143500" y="6408420"/>
                  </a:cubicBezTo>
                  <a:lnTo>
                    <a:pt x="1056640" y="6408420"/>
                  </a:lnTo>
                  <a:cubicBezTo>
                    <a:pt x="472440" y="6408420"/>
                    <a:pt x="0" y="5934710"/>
                    <a:pt x="0" y="5351780"/>
                  </a:cubicBezTo>
                  <a:lnTo>
                    <a:pt x="0" y="1056640"/>
                  </a:lnTo>
                  <a:cubicBezTo>
                    <a:pt x="0" y="472440"/>
                    <a:pt x="473710" y="0"/>
                    <a:pt x="1056640" y="0"/>
                  </a:cubicBezTo>
                  <a:lnTo>
                    <a:pt x="5143500" y="0"/>
                  </a:lnTo>
                  <a:cubicBezTo>
                    <a:pt x="5727700" y="0"/>
                    <a:pt x="6200140" y="473710"/>
                    <a:pt x="6200140" y="1056640"/>
                  </a:cubicBezTo>
                  <a:lnTo>
                    <a:pt x="6200140" y="5351780"/>
                  </a:lnTo>
                  <a:close/>
                </a:path>
              </a:pathLst>
            </a:custGeom>
            <a:blipFill>
              <a:blip r:embed="rId3"/>
              <a:stretch>
                <a:fillRect l="-3717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50000" cy="6558280"/>
            </a:xfrm>
            <a:custGeom>
              <a:avLst/>
              <a:gdLst/>
              <a:ahLst/>
              <a:cxnLst/>
              <a:rect r="r" b="b" t="t" l="l"/>
              <a:pathLst>
                <a:path h="6558280" w="6350000">
                  <a:moveTo>
                    <a:pt x="5218430" y="6558280"/>
                  </a:moveTo>
                  <a:lnTo>
                    <a:pt x="1131570" y="6558280"/>
                  </a:lnTo>
                  <a:cubicBezTo>
                    <a:pt x="508000" y="6558280"/>
                    <a:pt x="0" y="6050280"/>
                    <a:pt x="0" y="5426710"/>
                  </a:cubicBezTo>
                  <a:lnTo>
                    <a:pt x="0" y="1131570"/>
                  </a:lnTo>
                  <a:cubicBezTo>
                    <a:pt x="0" y="508000"/>
                    <a:pt x="508000" y="0"/>
                    <a:pt x="1131570" y="0"/>
                  </a:cubicBezTo>
                  <a:lnTo>
                    <a:pt x="5218430" y="0"/>
                  </a:lnTo>
                  <a:cubicBezTo>
                    <a:pt x="5842000" y="0"/>
                    <a:pt x="6350000" y="508000"/>
                    <a:pt x="6350000" y="1131570"/>
                  </a:cubicBezTo>
                  <a:lnTo>
                    <a:pt x="6350000" y="5425440"/>
                  </a:lnTo>
                  <a:cubicBezTo>
                    <a:pt x="6350000" y="6050280"/>
                    <a:pt x="5842000" y="6558280"/>
                    <a:pt x="5218430" y="6558280"/>
                  </a:cubicBezTo>
                  <a:close/>
                  <a:moveTo>
                    <a:pt x="1131570" y="149860"/>
                  </a:moveTo>
                  <a:cubicBezTo>
                    <a:pt x="590550" y="149860"/>
                    <a:pt x="149860" y="590550"/>
                    <a:pt x="149860" y="1131570"/>
                  </a:cubicBezTo>
                  <a:lnTo>
                    <a:pt x="149860" y="5425440"/>
                  </a:lnTo>
                  <a:cubicBezTo>
                    <a:pt x="149860" y="5966460"/>
                    <a:pt x="590550" y="6407150"/>
                    <a:pt x="1131570" y="6407150"/>
                  </a:cubicBezTo>
                  <a:lnTo>
                    <a:pt x="5218430" y="6407150"/>
                  </a:lnTo>
                  <a:cubicBezTo>
                    <a:pt x="5759450" y="6407150"/>
                    <a:pt x="6200140" y="5966460"/>
                    <a:pt x="6200140" y="5425440"/>
                  </a:cubicBezTo>
                  <a:lnTo>
                    <a:pt x="6200140" y="1131570"/>
                  </a:lnTo>
                  <a:cubicBezTo>
                    <a:pt x="6200140" y="590550"/>
                    <a:pt x="5759450" y="149860"/>
                    <a:pt x="5218430" y="149860"/>
                  </a:cubicBezTo>
                  <a:lnTo>
                    <a:pt x="1131570" y="149860"/>
                  </a:lnTo>
                  <a:close/>
                </a:path>
              </a:pathLst>
            </a:custGeom>
            <a:solidFill>
              <a:srgbClr val="CDBE8C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-1441217" y="266297"/>
            <a:ext cx="2882434" cy="2882434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D9D9D9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9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-1059828">
            <a:off x="-1965581" y="-1302324"/>
            <a:ext cx="3931162" cy="3137242"/>
          </a:xfrm>
          <a:custGeom>
            <a:avLst/>
            <a:gdLst/>
            <a:ahLst/>
            <a:cxnLst/>
            <a:rect r="r" b="b" t="t" l="l"/>
            <a:pathLst>
              <a:path h="3137242" w="3931162">
                <a:moveTo>
                  <a:pt x="0" y="0"/>
                </a:moveTo>
                <a:lnTo>
                  <a:pt x="3931162" y="0"/>
                </a:lnTo>
                <a:lnTo>
                  <a:pt x="3931162" y="3137242"/>
                </a:lnTo>
                <a:lnTo>
                  <a:pt x="0" y="313724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4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93358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380483" y="1104900"/>
            <a:ext cx="8858250" cy="1212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349"/>
              </a:lnSpc>
            </a:pPr>
            <a:r>
              <a:rPr lang="en-US" sz="8499">
                <a:solidFill>
                  <a:srgbClr val="626953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INTRODUCTION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2691764"/>
            <a:ext cx="7561815" cy="7151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79"/>
              </a:lnSpc>
            </a:pPr>
            <a:r>
              <a:rPr lang="en-US" sz="2699" b="true">
                <a:solidFill>
                  <a:srgbClr val="626953"/>
                </a:solidFill>
                <a:latin typeface="Poppins Bold"/>
                <a:ea typeface="Poppins Bold"/>
                <a:cs typeface="Poppins Bold"/>
                <a:sym typeface="Poppins Bold"/>
              </a:rPr>
              <a:t>Elections produce large and complex datasets with details on candidates, parties, constituencies, votes, turnout, and demographics. Analyzing this manually is slow and often inconsistent.</a:t>
            </a:r>
          </a:p>
          <a:p>
            <a:pPr algn="l">
              <a:lnSpc>
                <a:spcPts val="3779"/>
              </a:lnSpc>
            </a:pPr>
          </a:p>
          <a:p>
            <a:pPr algn="l">
              <a:lnSpc>
                <a:spcPts val="3779"/>
              </a:lnSpc>
            </a:pPr>
            <a:r>
              <a:rPr lang="en-US" sz="2699" b="true">
                <a:solidFill>
                  <a:srgbClr val="626953"/>
                </a:solidFill>
                <a:latin typeface="Poppins Bold"/>
                <a:ea typeface="Poppins Bold"/>
                <a:cs typeface="Poppins Bold"/>
                <a:sym typeface="Poppins Bold"/>
              </a:rPr>
              <a:t>To address these challenges ,this project builds a Power BI dashboard that integrates, analyzes, and visualizes both historical and real-time election data. It helps users quickly understand party performance, voter participation, and regional trends through an interactive and easy-to-use platform.</a:t>
            </a:r>
          </a:p>
          <a:p>
            <a:pPr algn="l">
              <a:lnSpc>
                <a:spcPts val="377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15444" t="0" r="-15444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-557669"/>
            <a:ext cx="18288000" cy="4338615"/>
          </a:xfrm>
          <a:custGeom>
            <a:avLst/>
            <a:gdLst/>
            <a:ahLst/>
            <a:cxnLst/>
            <a:rect r="r" b="b" t="t" l="l"/>
            <a:pathLst>
              <a:path h="4338615" w="18288000">
                <a:moveTo>
                  <a:pt x="0" y="0"/>
                </a:moveTo>
                <a:lnTo>
                  <a:pt x="18288000" y="0"/>
                </a:lnTo>
                <a:lnTo>
                  <a:pt x="18288000" y="4338615"/>
                </a:lnTo>
                <a:lnTo>
                  <a:pt x="0" y="43386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06015" r="0" b="-7482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5400000">
            <a:off x="6970143" y="-7536912"/>
            <a:ext cx="4352117" cy="18283597"/>
          </a:xfrm>
          <a:custGeom>
            <a:avLst/>
            <a:gdLst/>
            <a:ahLst/>
            <a:cxnLst/>
            <a:rect r="r" b="b" t="t" l="l"/>
            <a:pathLst>
              <a:path h="18283597" w="4352117">
                <a:moveTo>
                  <a:pt x="0" y="0"/>
                </a:moveTo>
                <a:lnTo>
                  <a:pt x="4352117" y="0"/>
                </a:lnTo>
                <a:lnTo>
                  <a:pt x="4352117" y="18283597"/>
                </a:lnTo>
                <a:lnTo>
                  <a:pt x="0" y="182835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6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-320108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-1441217" y="-957609"/>
            <a:ext cx="2882434" cy="2882434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D9D9D9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9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802609" y="452513"/>
            <a:ext cx="2105666" cy="1152374"/>
          </a:xfrm>
          <a:custGeom>
            <a:avLst/>
            <a:gdLst/>
            <a:ahLst/>
            <a:cxnLst/>
            <a:rect r="r" b="b" t="t" l="l"/>
            <a:pathLst>
              <a:path h="1152374" w="2105666">
                <a:moveTo>
                  <a:pt x="0" y="0"/>
                </a:moveTo>
                <a:lnTo>
                  <a:pt x="2105666" y="0"/>
                </a:lnTo>
                <a:lnTo>
                  <a:pt x="2105666" y="1152374"/>
                </a:lnTo>
                <a:lnTo>
                  <a:pt x="0" y="115237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6426946" y="8105926"/>
            <a:ext cx="2882434" cy="2882434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D9D9D9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9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-540141" y="2350760"/>
            <a:ext cx="8099534" cy="2046866"/>
            <a:chOff x="0" y="0"/>
            <a:chExt cx="10799379" cy="2729155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4186889" y="0"/>
              <a:ext cx="6612491" cy="2729155"/>
            </a:xfrm>
            <a:custGeom>
              <a:avLst/>
              <a:gdLst/>
              <a:ahLst/>
              <a:cxnLst/>
              <a:rect r="r" b="b" t="t" l="l"/>
              <a:pathLst>
                <a:path h="2729155" w="6612491">
                  <a:moveTo>
                    <a:pt x="0" y="0"/>
                  </a:moveTo>
                  <a:lnTo>
                    <a:pt x="6612490" y="0"/>
                  </a:lnTo>
                  <a:lnTo>
                    <a:pt x="6612490" y="2729155"/>
                  </a:lnTo>
                  <a:lnTo>
                    <a:pt x="0" y="27291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6612491" cy="2729155"/>
            </a:xfrm>
            <a:custGeom>
              <a:avLst/>
              <a:gdLst/>
              <a:ahLst/>
              <a:cxnLst/>
              <a:rect r="r" b="b" t="t" l="l"/>
              <a:pathLst>
                <a:path h="2729155" w="6612491">
                  <a:moveTo>
                    <a:pt x="0" y="0"/>
                  </a:moveTo>
                  <a:lnTo>
                    <a:pt x="6612491" y="0"/>
                  </a:lnTo>
                  <a:lnTo>
                    <a:pt x="6612491" y="2729155"/>
                  </a:lnTo>
                  <a:lnTo>
                    <a:pt x="0" y="27291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15" id="15"/>
          <p:cNvSpPr/>
          <p:nvPr/>
        </p:nvSpPr>
        <p:spPr>
          <a:xfrm flipH="false" flipV="false" rot="0">
            <a:off x="17868162" y="7773987"/>
            <a:ext cx="3352723" cy="1383760"/>
          </a:xfrm>
          <a:custGeom>
            <a:avLst/>
            <a:gdLst/>
            <a:ahLst/>
            <a:cxnLst/>
            <a:rect r="r" b="b" t="t" l="l"/>
            <a:pathLst>
              <a:path h="1383760" w="3352723">
                <a:moveTo>
                  <a:pt x="0" y="0"/>
                </a:moveTo>
                <a:lnTo>
                  <a:pt x="3352723" y="0"/>
                </a:lnTo>
                <a:lnTo>
                  <a:pt x="3352723" y="1383760"/>
                </a:lnTo>
                <a:lnTo>
                  <a:pt x="0" y="138376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7291573" y="9277712"/>
            <a:ext cx="4035613" cy="1665608"/>
          </a:xfrm>
          <a:custGeom>
            <a:avLst/>
            <a:gdLst/>
            <a:ahLst/>
            <a:cxnLst/>
            <a:rect r="r" b="b" t="t" l="l"/>
            <a:pathLst>
              <a:path h="1665608" w="4035613">
                <a:moveTo>
                  <a:pt x="0" y="0"/>
                </a:moveTo>
                <a:lnTo>
                  <a:pt x="4035613" y="0"/>
                </a:lnTo>
                <a:lnTo>
                  <a:pt x="4035613" y="1665608"/>
                </a:lnTo>
                <a:lnTo>
                  <a:pt x="0" y="166560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392768" y="4772533"/>
            <a:ext cx="7315200" cy="1542842"/>
          </a:xfrm>
          <a:custGeom>
            <a:avLst/>
            <a:gdLst/>
            <a:ahLst/>
            <a:cxnLst/>
            <a:rect r="r" b="b" t="t" l="l"/>
            <a:pathLst>
              <a:path h="1542842" w="7315200">
                <a:moveTo>
                  <a:pt x="0" y="0"/>
                </a:moveTo>
                <a:lnTo>
                  <a:pt x="7315200" y="0"/>
                </a:lnTo>
                <a:lnTo>
                  <a:pt x="7315200" y="1542842"/>
                </a:lnTo>
                <a:lnTo>
                  <a:pt x="0" y="154284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427537" y="2545518"/>
            <a:ext cx="7468178" cy="1704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00"/>
              </a:lnSpc>
            </a:pPr>
            <a:r>
              <a:rPr lang="en-US" sz="600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OBJECTIVES &amp; GOALS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394969" y="4912624"/>
            <a:ext cx="7315200" cy="1375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0"/>
              </a:lnSpc>
              <a:spcBef>
                <a:spcPct val="0"/>
              </a:spcBef>
            </a:pPr>
            <a:r>
              <a:rPr lang="en-US" sz="2400" spc="124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Integrate and standardize multi-year election datasets at national and state levels.</a:t>
            </a:r>
          </a:p>
        </p:txBody>
      </p:sp>
      <p:sp>
        <p:nvSpPr>
          <p:cNvPr name="Freeform 20" id="20"/>
          <p:cNvSpPr/>
          <p:nvPr/>
        </p:nvSpPr>
        <p:spPr>
          <a:xfrm flipH="false" flipV="false" rot="0">
            <a:off x="427537" y="8105926"/>
            <a:ext cx="7315200" cy="1542842"/>
          </a:xfrm>
          <a:custGeom>
            <a:avLst/>
            <a:gdLst/>
            <a:ahLst/>
            <a:cxnLst/>
            <a:rect r="r" b="b" t="t" l="l"/>
            <a:pathLst>
              <a:path h="1542842" w="7315200">
                <a:moveTo>
                  <a:pt x="0" y="0"/>
                </a:moveTo>
                <a:lnTo>
                  <a:pt x="7315200" y="0"/>
                </a:lnTo>
                <a:lnTo>
                  <a:pt x="7315200" y="1542842"/>
                </a:lnTo>
                <a:lnTo>
                  <a:pt x="0" y="154284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427537" y="8370617"/>
            <a:ext cx="7315200" cy="918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0"/>
              </a:lnSpc>
              <a:spcBef>
                <a:spcPct val="0"/>
              </a:spcBef>
            </a:pPr>
            <a:r>
              <a:rPr lang="en-US" sz="2400" spc="124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Enable real-time visualization of election results and key performance metrics.</a:t>
            </a:r>
          </a:p>
        </p:txBody>
      </p:sp>
      <p:sp>
        <p:nvSpPr>
          <p:cNvPr name="Freeform 22" id="22"/>
          <p:cNvSpPr/>
          <p:nvPr/>
        </p:nvSpPr>
        <p:spPr>
          <a:xfrm flipH="false" flipV="false" rot="0">
            <a:off x="9944100" y="4745192"/>
            <a:ext cx="7315200" cy="1542842"/>
          </a:xfrm>
          <a:custGeom>
            <a:avLst/>
            <a:gdLst/>
            <a:ahLst/>
            <a:cxnLst/>
            <a:rect r="r" b="b" t="t" l="l"/>
            <a:pathLst>
              <a:path h="1542842" w="7315200">
                <a:moveTo>
                  <a:pt x="0" y="0"/>
                </a:moveTo>
                <a:lnTo>
                  <a:pt x="7315200" y="0"/>
                </a:lnTo>
                <a:lnTo>
                  <a:pt x="7315200" y="1542842"/>
                </a:lnTo>
                <a:lnTo>
                  <a:pt x="0" y="154284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9944100" y="5009883"/>
            <a:ext cx="7315200" cy="918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0"/>
              </a:lnSpc>
              <a:spcBef>
                <a:spcPct val="0"/>
              </a:spcBef>
            </a:pPr>
            <a:r>
              <a:rPr lang="en-US" sz="2400" spc="124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Analyze and present vote share trends, voter turnout, and demographic patterns.</a:t>
            </a:r>
          </a:p>
        </p:txBody>
      </p:sp>
      <p:sp>
        <p:nvSpPr>
          <p:cNvPr name="Freeform 24" id="24"/>
          <p:cNvSpPr/>
          <p:nvPr/>
        </p:nvSpPr>
        <p:spPr>
          <a:xfrm flipH="false" flipV="false" rot="0">
            <a:off x="9944100" y="8134472"/>
            <a:ext cx="7315200" cy="1542842"/>
          </a:xfrm>
          <a:custGeom>
            <a:avLst/>
            <a:gdLst/>
            <a:ahLst/>
            <a:cxnLst/>
            <a:rect r="r" b="b" t="t" l="l"/>
            <a:pathLst>
              <a:path h="1542842" w="7315200">
                <a:moveTo>
                  <a:pt x="0" y="0"/>
                </a:moveTo>
                <a:lnTo>
                  <a:pt x="7315200" y="0"/>
                </a:lnTo>
                <a:lnTo>
                  <a:pt x="7315200" y="1542842"/>
                </a:lnTo>
                <a:lnTo>
                  <a:pt x="0" y="154284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9944100" y="8359502"/>
            <a:ext cx="7315200" cy="918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0"/>
              </a:lnSpc>
              <a:spcBef>
                <a:spcPct val="0"/>
              </a:spcBef>
            </a:pPr>
            <a:r>
              <a:rPr lang="en-US" sz="2400" spc="124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Provide in-depth insights into party and candidate performance.</a:t>
            </a:r>
          </a:p>
        </p:txBody>
      </p:sp>
      <p:sp>
        <p:nvSpPr>
          <p:cNvPr name="Freeform 26" id="26"/>
          <p:cNvSpPr/>
          <p:nvPr/>
        </p:nvSpPr>
        <p:spPr>
          <a:xfrm flipH="false" flipV="false" rot="0">
            <a:off x="5488601" y="6439230"/>
            <a:ext cx="7315200" cy="1542842"/>
          </a:xfrm>
          <a:custGeom>
            <a:avLst/>
            <a:gdLst/>
            <a:ahLst/>
            <a:cxnLst/>
            <a:rect r="r" b="b" t="t" l="l"/>
            <a:pathLst>
              <a:path h="1542842" w="7315200">
                <a:moveTo>
                  <a:pt x="0" y="0"/>
                </a:moveTo>
                <a:lnTo>
                  <a:pt x="7315200" y="0"/>
                </a:lnTo>
                <a:lnTo>
                  <a:pt x="7315200" y="1542842"/>
                </a:lnTo>
                <a:lnTo>
                  <a:pt x="0" y="154284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7" id="27"/>
          <p:cNvSpPr txBox="true"/>
          <p:nvPr/>
        </p:nvSpPr>
        <p:spPr>
          <a:xfrm rot="0">
            <a:off x="5763859" y="6703921"/>
            <a:ext cx="6764685" cy="918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0"/>
              </a:lnSpc>
              <a:spcBef>
                <a:spcPct val="0"/>
              </a:spcBef>
            </a:pPr>
            <a:r>
              <a:rPr lang="en-US" sz="2400" spc="124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Develop a scalable, reusable dashboard for future elections and datasets.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4222" r="0" b="-4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4016614" y="-3984386"/>
            <a:ext cx="10259174" cy="18283597"/>
          </a:xfrm>
          <a:custGeom>
            <a:avLst/>
            <a:gdLst/>
            <a:ahLst/>
            <a:cxnLst/>
            <a:rect r="r" b="b" t="t" l="l"/>
            <a:pathLst>
              <a:path h="18283597" w="10259174">
                <a:moveTo>
                  <a:pt x="0" y="0"/>
                </a:moveTo>
                <a:lnTo>
                  <a:pt x="10259175" y="0"/>
                </a:lnTo>
                <a:lnTo>
                  <a:pt x="10259175" y="18283597"/>
                </a:lnTo>
                <a:lnTo>
                  <a:pt x="0" y="182835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-78217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684298" y="1359200"/>
            <a:ext cx="7328216" cy="7568581"/>
            <a:chOff x="0" y="0"/>
            <a:chExt cx="6350000" cy="655828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74930" y="74930"/>
              <a:ext cx="6200140" cy="6408420"/>
            </a:xfrm>
            <a:custGeom>
              <a:avLst/>
              <a:gdLst/>
              <a:ahLst/>
              <a:cxnLst/>
              <a:rect r="r" b="b" t="t" l="l"/>
              <a:pathLst>
                <a:path h="6408420" w="6200140">
                  <a:moveTo>
                    <a:pt x="6200140" y="5351780"/>
                  </a:moveTo>
                  <a:cubicBezTo>
                    <a:pt x="6200140" y="5935980"/>
                    <a:pt x="5726430" y="6408420"/>
                    <a:pt x="5143500" y="6408420"/>
                  </a:cubicBezTo>
                  <a:lnTo>
                    <a:pt x="1056640" y="6408420"/>
                  </a:lnTo>
                  <a:cubicBezTo>
                    <a:pt x="472440" y="6408420"/>
                    <a:pt x="0" y="5934710"/>
                    <a:pt x="0" y="5351780"/>
                  </a:cubicBezTo>
                  <a:lnTo>
                    <a:pt x="0" y="1056640"/>
                  </a:lnTo>
                  <a:cubicBezTo>
                    <a:pt x="0" y="472440"/>
                    <a:pt x="473710" y="0"/>
                    <a:pt x="1056640" y="0"/>
                  </a:cubicBezTo>
                  <a:lnTo>
                    <a:pt x="5143500" y="0"/>
                  </a:lnTo>
                  <a:cubicBezTo>
                    <a:pt x="5727700" y="0"/>
                    <a:pt x="6200140" y="473710"/>
                    <a:pt x="6200140" y="1056640"/>
                  </a:cubicBezTo>
                  <a:lnTo>
                    <a:pt x="6200140" y="5351780"/>
                  </a:lnTo>
                  <a:close/>
                </a:path>
              </a:pathLst>
            </a:custGeom>
            <a:blipFill>
              <a:blip r:embed="rId5"/>
              <a:stretch>
                <a:fillRect l="-7668" t="0" r="-57245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0" cy="6558280"/>
            </a:xfrm>
            <a:custGeom>
              <a:avLst/>
              <a:gdLst/>
              <a:ahLst/>
              <a:cxnLst/>
              <a:rect r="r" b="b" t="t" l="l"/>
              <a:pathLst>
                <a:path h="6558280" w="6350000">
                  <a:moveTo>
                    <a:pt x="5218430" y="6558280"/>
                  </a:moveTo>
                  <a:lnTo>
                    <a:pt x="1131570" y="6558280"/>
                  </a:lnTo>
                  <a:cubicBezTo>
                    <a:pt x="508000" y="6558280"/>
                    <a:pt x="0" y="6050280"/>
                    <a:pt x="0" y="5426710"/>
                  </a:cubicBezTo>
                  <a:lnTo>
                    <a:pt x="0" y="1131570"/>
                  </a:lnTo>
                  <a:cubicBezTo>
                    <a:pt x="0" y="508000"/>
                    <a:pt x="508000" y="0"/>
                    <a:pt x="1131570" y="0"/>
                  </a:cubicBezTo>
                  <a:lnTo>
                    <a:pt x="5218430" y="0"/>
                  </a:lnTo>
                  <a:cubicBezTo>
                    <a:pt x="5842000" y="0"/>
                    <a:pt x="6350000" y="508000"/>
                    <a:pt x="6350000" y="1131570"/>
                  </a:cubicBezTo>
                  <a:lnTo>
                    <a:pt x="6350000" y="5425440"/>
                  </a:lnTo>
                  <a:cubicBezTo>
                    <a:pt x="6350000" y="6050280"/>
                    <a:pt x="5842000" y="6558280"/>
                    <a:pt x="5218430" y="6558280"/>
                  </a:cubicBezTo>
                  <a:close/>
                  <a:moveTo>
                    <a:pt x="1131570" y="149860"/>
                  </a:moveTo>
                  <a:cubicBezTo>
                    <a:pt x="590550" y="149860"/>
                    <a:pt x="149860" y="590550"/>
                    <a:pt x="149860" y="1131570"/>
                  </a:cubicBezTo>
                  <a:lnTo>
                    <a:pt x="149860" y="5425440"/>
                  </a:lnTo>
                  <a:cubicBezTo>
                    <a:pt x="149860" y="5966460"/>
                    <a:pt x="590550" y="6407150"/>
                    <a:pt x="1131570" y="6407150"/>
                  </a:cubicBezTo>
                  <a:lnTo>
                    <a:pt x="5218430" y="6407150"/>
                  </a:lnTo>
                  <a:cubicBezTo>
                    <a:pt x="5759450" y="6407150"/>
                    <a:pt x="6200140" y="5966460"/>
                    <a:pt x="6200140" y="5425440"/>
                  </a:cubicBezTo>
                  <a:lnTo>
                    <a:pt x="6200140" y="1131570"/>
                  </a:lnTo>
                  <a:cubicBezTo>
                    <a:pt x="6200140" y="590550"/>
                    <a:pt x="5759450" y="149860"/>
                    <a:pt x="5218430" y="149860"/>
                  </a:cubicBezTo>
                  <a:lnTo>
                    <a:pt x="1131570" y="14986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-1360370" y="6898488"/>
            <a:ext cx="4488839" cy="4488839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D9D9D9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99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5593378" y="452513"/>
            <a:ext cx="2105666" cy="1152374"/>
          </a:xfrm>
          <a:custGeom>
            <a:avLst/>
            <a:gdLst/>
            <a:ahLst/>
            <a:cxnLst/>
            <a:rect r="r" b="b" t="t" l="l"/>
            <a:pathLst>
              <a:path h="1152374" w="2105666">
                <a:moveTo>
                  <a:pt x="0" y="0"/>
                </a:moveTo>
                <a:lnTo>
                  <a:pt x="2105667" y="0"/>
                </a:lnTo>
                <a:lnTo>
                  <a:pt x="2105667" y="1152374"/>
                </a:lnTo>
                <a:lnTo>
                  <a:pt x="0" y="115237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6426946" y="-887681"/>
            <a:ext cx="2882434" cy="2882434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D9D9D9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9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6396971" y="452513"/>
            <a:ext cx="10029974" cy="1813373"/>
            <a:chOff x="0" y="0"/>
            <a:chExt cx="13373299" cy="2417831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3967813" y="0"/>
              <a:ext cx="5858180" cy="2417831"/>
            </a:xfrm>
            <a:custGeom>
              <a:avLst/>
              <a:gdLst/>
              <a:ahLst/>
              <a:cxnLst/>
              <a:rect r="r" b="b" t="t" l="l"/>
              <a:pathLst>
                <a:path h="2417831" w="5858180">
                  <a:moveTo>
                    <a:pt x="0" y="0"/>
                  </a:moveTo>
                  <a:lnTo>
                    <a:pt x="5858180" y="0"/>
                  </a:lnTo>
                  <a:lnTo>
                    <a:pt x="5858180" y="2417831"/>
                  </a:lnTo>
                  <a:lnTo>
                    <a:pt x="0" y="24178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5858180" cy="2417831"/>
            </a:xfrm>
            <a:custGeom>
              <a:avLst/>
              <a:gdLst/>
              <a:ahLst/>
              <a:cxnLst/>
              <a:rect r="r" b="b" t="t" l="l"/>
              <a:pathLst>
                <a:path h="2417831" w="5858180">
                  <a:moveTo>
                    <a:pt x="0" y="0"/>
                  </a:moveTo>
                  <a:lnTo>
                    <a:pt x="5858180" y="0"/>
                  </a:lnTo>
                  <a:lnTo>
                    <a:pt x="5858180" y="2417831"/>
                  </a:lnTo>
                  <a:lnTo>
                    <a:pt x="0" y="24178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7515119" y="0"/>
              <a:ext cx="5858180" cy="2417831"/>
            </a:xfrm>
            <a:custGeom>
              <a:avLst/>
              <a:gdLst/>
              <a:ahLst/>
              <a:cxnLst/>
              <a:rect r="r" b="b" t="t" l="l"/>
              <a:pathLst>
                <a:path h="2417831" w="5858180">
                  <a:moveTo>
                    <a:pt x="0" y="0"/>
                  </a:moveTo>
                  <a:lnTo>
                    <a:pt x="5858180" y="0"/>
                  </a:lnTo>
                  <a:lnTo>
                    <a:pt x="5858180" y="2417831"/>
                  </a:lnTo>
                  <a:lnTo>
                    <a:pt x="0" y="24178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18" id="18"/>
          <p:cNvSpPr txBox="true"/>
          <p:nvPr/>
        </p:nvSpPr>
        <p:spPr>
          <a:xfrm rot="0">
            <a:off x="6687549" y="895650"/>
            <a:ext cx="9448818" cy="993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99"/>
              </a:lnSpc>
            </a:pPr>
            <a:r>
              <a:rPr lang="en-US" sz="6999">
                <a:solidFill>
                  <a:srgbClr val="626953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DATA ACQUISITION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8012514" y="2715698"/>
            <a:ext cx="9486506" cy="65426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Collected verified, publicly available datasets: </a:t>
            </a:r>
            <a:r>
              <a:rPr lang="en-US" sz="3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Indian Election Dataset (Kaggle), </a:t>
            </a:r>
            <a:r>
              <a:rPr lang="en-US" sz="3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Parliament Election Data (GitHub), and </a:t>
            </a:r>
            <a:r>
              <a:rPr lang="en-US" sz="3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Lok Sabha 2024 Results (Kaggle).</a:t>
            </a:r>
          </a:p>
          <a:p>
            <a:pPr algn="just">
              <a:lnSpc>
                <a:spcPts val="4200"/>
              </a:lnSpc>
            </a:pPr>
          </a:p>
          <a:p>
            <a:pPr algn="just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Ensured accuracy and diversity by consolidating multiple sources.</a:t>
            </a:r>
          </a:p>
          <a:p>
            <a:pPr algn="just">
              <a:lnSpc>
                <a:spcPts val="4200"/>
              </a:lnSpc>
            </a:pPr>
          </a:p>
          <a:p>
            <a:pPr algn="just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Performed initial cleaning and standardization for seamless Power BI integration.</a:t>
            </a:r>
          </a:p>
          <a:p>
            <a:pPr algn="just">
              <a:lnSpc>
                <a:spcPts val="4200"/>
              </a:lnSpc>
            </a:pPr>
          </a:p>
          <a:p>
            <a:pPr algn="l">
              <a:lnSpc>
                <a:spcPts val="5368"/>
              </a:lnSpc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15444" t="0" r="-15444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153634" y="8539993"/>
            <a:ext cx="2105666" cy="1152374"/>
          </a:xfrm>
          <a:custGeom>
            <a:avLst/>
            <a:gdLst/>
            <a:ahLst/>
            <a:cxnLst/>
            <a:rect r="r" b="b" t="t" l="l"/>
            <a:pathLst>
              <a:path h="1152374" w="2105666">
                <a:moveTo>
                  <a:pt x="0" y="0"/>
                </a:moveTo>
                <a:lnTo>
                  <a:pt x="2105666" y="0"/>
                </a:lnTo>
                <a:lnTo>
                  <a:pt x="2105666" y="1152374"/>
                </a:lnTo>
                <a:lnTo>
                  <a:pt x="0" y="115237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6465200" y="8711612"/>
            <a:ext cx="2882434" cy="2882434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CDBE8C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9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9144000" y="1920587"/>
            <a:ext cx="7887332" cy="7337713"/>
          </a:xfrm>
          <a:custGeom>
            <a:avLst/>
            <a:gdLst/>
            <a:ahLst/>
            <a:cxnLst/>
            <a:rect r="r" b="b" t="t" l="l"/>
            <a:pathLst>
              <a:path h="7337713" w="7887332">
                <a:moveTo>
                  <a:pt x="0" y="0"/>
                </a:moveTo>
                <a:lnTo>
                  <a:pt x="7887332" y="0"/>
                </a:lnTo>
                <a:lnTo>
                  <a:pt x="7887332" y="7337713"/>
                </a:lnTo>
                <a:lnTo>
                  <a:pt x="0" y="733771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765" t="0" r="-3227" b="-11782"/>
            </a:stretch>
          </a:blipFill>
          <a:ln w="142875" cap="rnd">
            <a:solidFill>
              <a:srgbClr val="CDBE8C"/>
            </a:solidFill>
            <a:prstDash val="solid"/>
            <a:round/>
          </a:ln>
        </p:spPr>
      </p:sp>
      <p:sp>
        <p:nvSpPr>
          <p:cNvPr name="TextBox 8" id="8"/>
          <p:cNvSpPr txBox="true"/>
          <p:nvPr/>
        </p:nvSpPr>
        <p:spPr>
          <a:xfrm rot="0">
            <a:off x="485775" y="233382"/>
            <a:ext cx="11285745" cy="1965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99"/>
              </a:lnSpc>
            </a:pPr>
            <a:r>
              <a:rPr lang="en-US" sz="6999">
                <a:solidFill>
                  <a:srgbClr val="626953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DATA INTEGRATION &amp; CLEANING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85775" y="2607504"/>
            <a:ext cx="6900597" cy="70848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626953"/>
                </a:solidFill>
                <a:latin typeface="Poppins"/>
                <a:ea typeface="Poppins"/>
                <a:cs typeface="Poppins"/>
                <a:sym typeface="Poppins"/>
              </a:rPr>
              <a:t>Cleaned and standardized datasets to remove inconsistencies, duplicates, and missing values.</a:t>
            </a:r>
          </a:p>
          <a:p>
            <a:pPr algn="l">
              <a:lnSpc>
                <a:spcPts val="4200"/>
              </a:lnSpc>
            </a:pP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626953"/>
                </a:solidFill>
                <a:latin typeface="Poppins"/>
                <a:ea typeface="Poppins"/>
                <a:cs typeface="Poppins"/>
                <a:sym typeface="Poppins"/>
              </a:rPr>
              <a:t>Integrated multiple datasets via API connections, creating a unified dataset for analysis.</a:t>
            </a:r>
          </a:p>
          <a:p>
            <a:pPr algn="l">
              <a:lnSpc>
                <a:spcPts val="4200"/>
              </a:lnSpc>
            </a:pP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626953"/>
                </a:solidFill>
                <a:latin typeface="Poppins"/>
                <a:ea typeface="Poppins"/>
                <a:cs typeface="Poppins"/>
                <a:sym typeface="Poppins"/>
              </a:rPr>
              <a:t>Ensured the data structure supported both historical trends and real-time simulation.</a:t>
            </a:r>
          </a:p>
          <a:p>
            <a:pPr algn="l">
              <a:lnSpc>
                <a:spcPts val="5441"/>
              </a:lnSpc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15444" t="0" r="-15444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63039">
            <a:off x="505871" y="8833116"/>
            <a:ext cx="2105666" cy="1152374"/>
          </a:xfrm>
          <a:custGeom>
            <a:avLst/>
            <a:gdLst/>
            <a:ahLst/>
            <a:cxnLst/>
            <a:rect r="r" b="b" t="t" l="l"/>
            <a:pathLst>
              <a:path h="1152374" w="2105666">
                <a:moveTo>
                  <a:pt x="0" y="0"/>
                </a:moveTo>
                <a:lnTo>
                  <a:pt x="2105667" y="0"/>
                </a:lnTo>
                <a:lnTo>
                  <a:pt x="2105667" y="1152374"/>
                </a:lnTo>
                <a:lnTo>
                  <a:pt x="0" y="115237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4953974" y="-1399262"/>
            <a:ext cx="2882434" cy="2882434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D9D9D9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9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-316261">
            <a:off x="-4593122" y="8991630"/>
            <a:ext cx="7529179" cy="3011672"/>
            <a:chOff x="0" y="0"/>
            <a:chExt cx="6350000" cy="25400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50000" cy="2540000"/>
            </a:xfrm>
            <a:custGeom>
              <a:avLst/>
              <a:gdLst/>
              <a:ahLst/>
              <a:cxnLst/>
              <a:rect r="r" b="b" t="t" l="l"/>
              <a:pathLst>
                <a:path h="2540000" w="6350000">
                  <a:moveTo>
                    <a:pt x="0" y="2159000"/>
                  </a:moveTo>
                  <a:lnTo>
                    <a:pt x="0" y="381000"/>
                  </a:lnTo>
                  <a:cubicBezTo>
                    <a:pt x="0" y="170180"/>
                    <a:pt x="170180" y="0"/>
                    <a:pt x="381000" y="0"/>
                  </a:cubicBezTo>
                  <a:lnTo>
                    <a:pt x="5969000" y="0"/>
                  </a:lnTo>
                  <a:cubicBezTo>
                    <a:pt x="6179820" y="0"/>
                    <a:pt x="6350000" y="170180"/>
                    <a:pt x="6350000" y="381000"/>
                  </a:cubicBezTo>
                  <a:lnTo>
                    <a:pt x="6350000" y="2159000"/>
                  </a:lnTo>
                  <a:cubicBezTo>
                    <a:pt x="6350000" y="2369820"/>
                    <a:pt x="6179820" y="2540000"/>
                    <a:pt x="5969000" y="2540000"/>
                  </a:cubicBezTo>
                  <a:lnTo>
                    <a:pt x="381000" y="2540000"/>
                  </a:lnTo>
                  <a:cubicBezTo>
                    <a:pt x="170180" y="2540000"/>
                    <a:pt x="0" y="2369820"/>
                    <a:pt x="0" y="2159000"/>
                  </a:cubicBezTo>
                  <a:close/>
                </a:path>
              </a:pathLst>
            </a:custGeom>
            <a:solidFill>
              <a:srgbClr val="CDBE8C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9" id="9"/>
          <p:cNvGrpSpPr/>
          <p:nvPr/>
        </p:nvGrpSpPr>
        <p:grpSpPr>
          <a:xfrm rot="-1313207">
            <a:off x="16052950" y="-2271994"/>
            <a:ext cx="7529179" cy="3011672"/>
            <a:chOff x="0" y="0"/>
            <a:chExt cx="6350000" cy="25400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350000" cy="2540000"/>
            </a:xfrm>
            <a:custGeom>
              <a:avLst/>
              <a:gdLst/>
              <a:ahLst/>
              <a:cxnLst/>
              <a:rect r="r" b="b" t="t" l="l"/>
              <a:pathLst>
                <a:path h="2540000" w="6350000">
                  <a:moveTo>
                    <a:pt x="0" y="2159000"/>
                  </a:moveTo>
                  <a:lnTo>
                    <a:pt x="0" y="381000"/>
                  </a:lnTo>
                  <a:cubicBezTo>
                    <a:pt x="0" y="170180"/>
                    <a:pt x="170180" y="0"/>
                    <a:pt x="381000" y="0"/>
                  </a:cubicBezTo>
                  <a:lnTo>
                    <a:pt x="5969000" y="0"/>
                  </a:lnTo>
                  <a:cubicBezTo>
                    <a:pt x="6179820" y="0"/>
                    <a:pt x="6350000" y="170180"/>
                    <a:pt x="6350000" y="381000"/>
                  </a:cubicBezTo>
                  <a:lnTo>
                    <a:pt x="6350000" y="2159000"/>
                  </a:lnTo>
                  <a:cubicBezTo>
                    <a:pt x="6350000" y="2369820"/>
                    <a:pt x="6179820" y="2540000"/>
                    <a:pt x="5969000" y="2540000"/>
                  </a:cubicBezTo>
                  <a:lnTo>
                    <a:pt x="381000" y="2540000"/>
                  </a:lnTo>
                  <a:cubicBezTo>
                    <a:pt x="170180" y="2540000"/>
                    <a:pt x="0" y="2369820"/>
                    <a:pt x="0" y="2159000"/>
                  </a:cubicBezTo>
                  <a:close/>
                </a:path>
              </a:pathLst>
            </a:custGeom>
            <a:solidFill>
              <a:srgbClr val="9EA788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9850239" y="2718246"/>
            <a:ext cx="7676245" cy="5926061"/>
          </a:xfrm>
          <a:custGeom>
            <a:avLst/>
            <a:gdLst/>
            <a:ahLst/>
            <a:cxnLst/>
            <a:rect r="r" b="b" t="t" l="l"/>
            <a:pathLst>
              <a:path h="5926061" w="7676245">
                <a:moveTo>
                  <a:pt x="0" y="0"/>
                </a:moveTo>
                <a:lnTo>
                  <a:pt x="7676245" y="0"/>
                </a:lnTo>
                <a:lnTo>
                  <a:pt x="7676245" y="5926062"/>
                </a:lnTo>
                <a:lnTo>
                  <a:pt x="0" y="592606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  <a:ln w="228600" cap="rnd">
            <a:solidFill>
              <a:srgbClr val="9EA788"/>
            </a:solidFill>
            <a:prstDash val="solid"/>
            <a:round/>
          </a:ln>
        </p:spPr>
      </p:sp>
      <p:sp>
        <p:nvSpPr>
          <p:cNvPr name="TextBox 12" id="12"/>
          <p:cNvSpPr txBox="true"/>
          <p:nvPr/>
        </p:nvSpPr>
        <p:spPr>
          <a:xfrm rot="0">
            <a:off x="1352281" y="324297"/>
            <a:ext cx="14734257" cy="2393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349"/>
              </a:lnSpc>
            </a:pPr>
            <a:r>
              <a:rPr lang="en-US" sz="8499">
                <a:solidFill>
                  <a:srgbClr val="626953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DATA MODELLING &amp; STAR SCHEMA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2632521"/>
            <a:ext cx="7456554" cy="6489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626953"/>
                </a:solidFill>
                <a:latin typeface="Poppins"/>
                <a:ea typeface="Poppins"/>
                <a:cs typeface="Poppins"/>
                <a:sym typeface="Poppins"/>
              </a:rPr>
              <a:t>Implemented a Star Schema with ElectionResults as the Fact Table and Candidate, Constituency, Party, and Year as Dimension Tables.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626953"/>
                </a:solidFill>
                <a:latin typeface="Poppins"/>
                <a:ea typeface="Poppins"/>
                <a:cs typeface="Poppins"/>
                <a:sym typeface="Poppins"/>
              </a:rPr>
              <a:t>Created calculated columns and DAX measures: Vote %, Margin %, Turnout %.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626953"/>
                </a:solidFill>
                <a:latin typeface="Poppins"/>
                <a:ea typeface="Poppins"/>
                <a:cs typeface="Poppins"/>
                <a:sym typeface="Poppins"/>
              </a:rPr>
              <a:t>Defined relationships for drill-downs, cross-filtering, and interactive dashboard analysis.</a:t>
            </a:r>
          </a:p>
          <a:p>
            <a:pPr algn="ctr">
              <a:lnSpc>
                <a:spcPts val="4900"/>
              </a:lnSpc>
              <a:spcBef>
                <a:spcPct val="0"/>
              </a:spcBef>
            </a:pPr>
          </a:p>
        </p:txBody>
      </p:sp>
      <p:grpSp>
        <p:nvGrpSpPr>
          <p:cNvPr name="Group 14" id="14"/>
          <p:cNvGrpSpPr/>
          <p:nvPr/>
        </p:nvGrpSpPr>
        <p:grpSpPr>
          <a:xfrm rot="-316261">
            <a:off x="-4440722" y="9144030"/>
            <a:ext cx="7529179" cy="3011672"/>
            <a:chOff x="0" y="0"/>
            <a:chExt cx="6350000" cy="25400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350000" cy="2540000"/>
            </a:xfrm>
            <a:custGeom>
              <a:avLst/>
              <a:gdLst/>
              <a:ahLst/>
              <a:cxnLst/>
              <a:rect r="r" b="b" t="t" l="l"/>
              <a:pathLst>
                <a:path h="2540000" w="6350000">
                  <a:moveTo>
                    <a:pt x="0" y="2159000"/>
                  </a:moveTo>
                  <a:lnTo>
                    <a:pt x="0" y="381000"/>
                  </a:lnTo>
                  <a:cubicBezTo>
                    <a:pt x="0" y="170180"/>
                    <a:pt x="170180" y="0"/>
                    <a:pt x="381000" y="0"/>
                  </a:cubicBezTo>
                  <a:lnTo>
                    <a:pt x="5969000" y="0"/>
                  </a:lnTo>
                  <a:cubicBezTo>
                    <a:pt x="6179820" y="0"/>
                    <a:pt x="6350000" y="170180"/>
                    <a:pt x="6350000" y="381000"/>
                  </a:cubicBezTo>
                  <a:lnTo>
                    <a:pt x="6350000" y="2159000"/>
                  </a:lnTo>
                  <a:cubicBezTo>
                    <a:pt x="6350000" y="2369820"/>
                    <a:pt x="6179820" y="2540000"/>
                    <a:pt x="5969000" y="2540000"/>
                  </a:cubicBezTo>
                  <a:lnTo>
                    <a:pt x="381000" y="2540000"/>
                  </a:lnTo>
                  <a:cubicBezTo>
                    <a:pt x="170180" y="2540000"/>
                    <a:pt x="0" y="2369820"/>
                    <a:pt x="0" y="2159000"/>
                  </a:cubicBezTo>
                  <a:close/>
                </a:path>
              </a:pathLst>
            </a:custGeom>
            <a:solidFill>
              <a:srgbClr val="CDBE8C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16" id="16"/>
          <p:cNvGrpSpPr/>
          <p:nvPr/>
        </p:nvGrpSpPr>
        <p:grpSpPr>
          <a:xfrm rot="-316261">
            <a:off x="-4288322" y="9296430"/>
            <a:ext cx="7529179" cy="3011672"/>
            <a:chOff x="0" y="0"/>
            <a:chExt cx="6350000" cy="25400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6350000" cy="2540000"/>
            </a:xfrm>
            <a:custGeom>
              <a:avLst/>
              <a:gdLst/>
              <a:ahLst/>
              <a:cxnLst/>
              <a:rect r="r" b="b" t="t" l="l"/>
              <a:pathLst>
                <a:path h="2540000" w="6350000">
                  <a:moveTo>
                    <a:pt x="0" y="2159000"/>
                  </a:moveTo>
                  <a:lnTo>
                    <a:pt x="0" y="381000"/>
                  </a:lnTo>
                  <a:cubicBezTo>
                    <a:pt x="0" y="170180"/>
                    <a:pt x="170180" y="0"/>
                    <a:pt x="381000" y="0"/>
                  </a:cubicBezTo>
                  <a:lnTo>
                    <a:pt x="5969000" y="0"/>
                  </a:lnTo>
                  <a:cubicBezTo>
                    <a:pt x="6179820" y="0"/>
                    <a:pt x="6350000" y="170180"/>
                    <a:pt x="6350000" y="381000"/>
                  </a:cubicBezTo>
                  <a:lnTo>
                    <a:pt x="6350000" y="2159000"/>
                  </a:lnTo>
                  <a:cubicBezTo>
                    <a:pt x="6350000" y="2369820"/>
                    <a:pt x="6179820" y="2540000"/>
                    <a:pt x="5969000" y="2540000"/>
                  </a:cubicBezTo>
                  <a:lnTo>
                    <a:pt x="381000" y="2540000"/>
                  </a:lnTo>
                  <a:cubicBezTo>
                    <a:pt x="170180" y="2540000"/>
                    <a:pt x="0" y="2369820"/>
                    <a:pt x="0" y="2159000"/>
                  </a:cubicBezTo>
                  <a:close/>
                </a:path>
              </a:pathLst>
            </a:custGeom>
            <a:solidFill>
              <a:srgbClr val="CDBE8C"/>
            </a:solidFill>
            <a:ln w="12700">
              <a:solidFill>
                <a:srgbClr val="000000"/>
              </a:solidFill>
            </a:ln>
          </p:spPr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15444" t="0" r="-15444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-4705956" y="3693307"/>
            <a:ext cx="12577824" cy="5191211"/>
          </a:xfrm>
          <a:custGeom>
            <a:avLst/>
            <a:gdLst/>
            <a:ahLst/>
            <a:cxnLst/>
            <a:rect r="r" b="b" t="t" l="l"/>
            <a:pathLst>
              <a:path h="5191211" w="12577824">
                <a:moveTo>
                  <a:pt x="0" y="0"/>
                </a:moveTo>
                <a:lnTo>
                  <a:pt x="12577824" y="0"/>
                </a:lnTo>
                <a:lnTo>
                  <a:pt x="12577824" y="5191211"/>
                </a:lnTo>
                <a:lnTo>
                  <a:pt x="0" y="519121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-1012650" y="220325"/>
            <a:ext cx="7582700" cy="1916255"/>
            <a:chOff x="0" y="0"/>
            <a:chExt cx="10110266" cy="255500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3919721" y="0"/>
              <a:ext cx="6190545" cy="2555007"/>
            </a:xfrm>
            <a:custGeom>
              <a:avLst/>
              <a:gdLst/>
              <a:ahLst/>
              <a:cxnLst/>
              <a:rect r="r" b="b" t="t" l="l"/>
              <a:pathLst>
                <a:path h="2555007" w="6190545">
                  <a:moveTo>
                    <a:pt x="0" y="0"/>
                  </a:moveTo>
                  <a:lnTo>
                    <a:pt x="6190545" y="0"/>
                  </a:lnTo>
                  <a:lnTo>
                    <a:pt x="6190545" y="2555007"/>
                  </a:lnTo>
                  <a:lnTo>
                    <a:pt x="0" y="25550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190545" cy="2555007"/>
            </a:xfrm>
            <a:custGeom>
              <a:avLst/>
              <a:gdLst/>
              <a:ahLst/>
              <a:cxnLst/>
              <a:rect r="r" b="b" t="t" l="l"/>
              <a:pathLst>
                <a:path h="2555007" w="6190545">
                  <a:moveTo>
                    <a:pt x="0" y="0"/>
                  </a:moveTo>
                  <a:lnTo>
                    <a:pt x="6190545" y="0"/>
                  </a:lnTo>
                  <a:lnTo>
                    <a:pt x="6190545" y="2555007"/>
                  </a:lnTo>
                  <a:lnTo>
                    <a:pt x="0" y="25550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530123" y="8422109"/>
            <a:ext cx="2105666" cy="1152374"/>
          </a:xfrm>
          <a:custGeom>
            <a:avLst/>
            <a:gdLst/>
            <a:ahLst/>
            <a:cxnLst/>
            <a:rect r="r" b="b" t="t" l="l"/>
            <a:pathLst>
              <a:path h="1152374" w="2105666">
                <a:moveTo>
                  <a:pt x="0" y="0"/>
                </a:moveTo>
                <a:lnTo>
                  <a:pt x="2105666" y="0"/>
                </a:lnTo>
                <a:lnTo>
                  <a:pt x="2105666" y="1152374"/>
                </a:lnTo>
                <a:lnTo>
                  <a:pt x="0" y="115237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5400000">
            <a:off x="16267859" y="932587"/>
            <a:ext cx="1301788" cy="1152374"/>
          </a:xfrm>
          <a:custGeom>
            <a:avLst/>
            <a:gdLst/>
            <a:ahLst/>
            <a:cxnLst/>
            <a:rect r="r" b="b" t="t" l="l"/>
            <a:pathLst>
              <a:path h="1152374" w="1301788">
                <a:moveTo>
                  <a:pt x="0" y="0"/>
                </a:moveTo>
                <a:lnTo>
                  <a:pt x="1301788" y="0"/>
                </a:lnTo>
                <a:lnTo>
                  <a:pt x="1301788" y="1152374"/>
                </a:lnTo>
                <a:lnTo>
                  <a:pt x="0" y="115237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-61751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-839146" y="9135742"/>
            <a:ext cx="2335300" cy="2335300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D9D9D9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9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6846783" y="-406906"/>
            <a:ext cx="2882434" cy="2882434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D9D9D9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99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3311680" y="2296496"/>
            <a:ext cx="1730570" cy="1730570"/>
          </a:xfrm>
          <a:custGeom>
            <a:avLst/>
            <a:gdLst/>
            <a:ahLst/>
            <a:cxnLst/>
            <a:rect r="r" b="b" t="t" l="l"/>
            <a:pathLst>
              <a:path h="1730570" w="1730570">
                <a:moveTo>
                  <a:pt x="0" y="0"/>
                </a:moveTo>
                <a:lnTo>
                  <a:pt x="1730570" y="0"/>
                </a:lnTo>
                <a:lnTo>
                  <a:pt x="1730570" y="1730570"/>
                </a:lnTo>
                <a:lnTo>
                  <a:pt x="0" y="173057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-1739789">
            <a:off x="3675082" y="2553621"/>
            <a:ext cx="1003766" cy="1277943"/>
          </a:xfrm>
          <a:custGeom>
            <a:avLst/>
            <a:gdLst/>
            <a:ahLst/>
            <a:cxnLst/>
            <a:rect r="r" b="b" t="t" l="l"/>
            <a:pathLst>
              <a:path h="1277943" w="1003766">
                <a:moveTo>
                  <a:pt x="0" y="0"/>
                </a:moveTo>
                <a:lnTo>
                  <a:pt x="1003766" y="0"/>
                </a:lnTo>
                <a:lnTo>
                  <a:pt x="1003766" y="1277943"/>
                </a:lnTo>
                <a:lnTo>
                  <a:pt x="0" y="1277943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3195112" y="4360895"/>
            <a:ext cx="1730570" cy="1730570"/>
          </a:xfrm>
          <a:custGeom>
            <a:avLst/>
            <a:gdLst/>
            <a:ahLst/>
            <a:cxnLst/>
            <a:rect r="r" b="b" t="t" l="l"/>
            <a:pathLst>
              <a:path h="1730570" w="1730570">
                <a:moveTo>
                  <a:pt x="0" y="0"/>
                </a:moveTo>
                <a:lnTo>
                  <a:pt x="1730570" y="0"/>
                </a:lnTo>
                <a:lnTo>
                  <a:pt x="1730570" y="1730570"/>
                </a:lnTo>
                <a:lnTo>
                  <a:pt x="0" y="173057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3572990" y="4708113"/>
            <a:ext cx="1021062" cy="1036133"/>
          </a:xfrm>
          <a:custGeom>
            <a:avLst/>
            <a:gdLst/>
            <a:ahLst/>
            <a:cxnLst/>
            <a:rect r="r" b="b" t="t" l="l"/>
            <a:pathLst>
              <a:path h="1036133" w="1021062">
                <a:moveTo>
                  <a:pt x="0" y="0"/>
                </a:moveTo>
                <a:lnTo>
                  <a:pt x="1021063" y="0"/>
                </a:lnTo>
                <a:lnTo>
                  <a:pt x="1021063" y="1036134"/>
                </a:lnTo>
                <a:lnTo>
                  <a:pt x="0" y="1036134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3311680" y="6453415"/>
            <a:ext cx="1730570" cy="1730570"/>
          </a:xfrm>
          <a:custGeom>
            <a:avLst/>
            <a:gdLst/>
            <a:ahLst/>
            <a:cxnLst/>
            <a:rect r="r" b="b" t="t" l="l"/>
            <a:pathLst>
              <a:path h="1730570" w="1730570">
                <a:moveTo>
                  <a:pt x="0" y="0"/>
                </a:moveTo>
                <a:lnTo>
                  <a:pt x="1730570" y="0"/>
                </a:lnTo>
                <a:lnTo>
                  <a:pt x="1730570" y="1730569"/>
                </a:lnTo>
                <a:lnTo>
                  <a:pt x="0" y="173056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true" flipV="false" rot="0">
            <a:off x="3549866" y="6737545"/>
            <a:ext cx="1067312" cy="1007155"/>
          </a:xfrm>
          <a:custGeom>
            <a:avLst/>
            <a:gdLst/>
            <a:ahLst/>
            <a:cxnLst/>
            <a:rect r="r" b="b" t="t" l="l"/>
            <a:pathLst>
              <a:path h="1007155" w="1067312">
                <a:moveTo>
                  <a:pt x="1067312" y="0"/>
                </a:moveTo>
                <a:lnTo>
                  <a:pt x="0" y="0"/>
                </a:lnTo>
                <a:lnTo>
                  <a:pt x="0" y="1007155"/>
                </a:lnTo>
                <a:lnTo>
                  <a:pt x="1067312" y="1007155"/>
                </a:lnTo>
                <a:lnTo>
                  <a:pt x="1067312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5373565" y="8456292"/>
            <a:ext cx="10969001" cy="1254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626953"/>
                </a:solidFill>
                <a:latin typeface="Poppins"/>
                <a:ea typeface="Poppins"/>
                <a:cs typeface="Poppins"/>
                <a:sym typeface="Poppins"/>
              </a:rPr>
              <a:t>Party &amp; Candidate Insights – Detailed performance breakdowns.</a:t>
            </a:r>
          </a:p>
        </p:txBody>
      </p:sp>
      <p:sp>
        <p:nvSpPr>
          <p:cNvPr name="Freeform 22" id="22"/>
          <p:cNvSpPr/>
          <p:nvPr/>
        </p:nvSpPr>
        <p:spPr>
          <a:xfrm flipH="false" flipV="false" rot="0">
            <a:off x="16072720" y="9135742"/>
            <a:ext cx="4035613" cy="1665608"/>
          </a:xfrm>
          <a:custGeom>
            <a:avLst/>
            <a:gdLst/>
            <a:ahLst/>
            <a:cxnLst/>
            <a:rect r="r" b="b" t="t" l="l"/>
            <a:pathLst>
              <a:path h="1665608" w="4035613">
                <a:moveTo>
                  <a:pt x="0" y="0"/>
                </a:moveTo>
                <a:lnTo>
                  <a:pt x="4035614" y="0"/>
                </a:lnTo>
                <a:lnTo>
                  <a:pt x="4035614" y="1665608"/>
                </a:lnTo>
                <a:lnTo>
                  <a:pt x="0" y="1665608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3195112" y="8422109"/>
            <a:ext cx="1730570" cy="1730570"/>
          </a:xfrm>
          <a:custGeom>
            <a:avLst/>
            <a:gdLst/>
            <a:ahLst/>
            <a:cxnLst/>
            <a:rect r="r" b="b" t="t" l="l"/>
            <a:pathLst>
              <a:path h="1730570" w="1730570">
                <a:moveTo>
                  <a:pt x="0" y="0"/>
                </a:moveTo>
                <a:lnTo>
                  <a:pt x="1730570" y="0"/>
                </a:lnTo>
                <a:lnTo>
                  <a:pt x="1730570" y="1730570"/>
                </a:lnTo>
                <a:lnTo>
                  <a:pt x="0" y="173057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3451190" y="8730245"/>
            <a:ext cx="1165987" cy="980173"/>
          </a:xfrm>
          <a:custGeom>
            <a:avLst/>
            <a:gdLst/>
            <a:ahLst/>
            <a:cxnLst/>
            <a:rect r="r" b="b" t="t" l="l"/>
            <a:pathLst>
              <a:path h="980173" w="1165987">
                <a:moveTo>
                  <a:pt x="0" y="0"/>
                </a:moveTo>
                <a:lnTo>
                  <a:pt x="1165988" y="0"/>
                </a:lnTo>
                <a:lnTo>
                  <a:pt x="1165988" y="980172"/>
                </a:lnTo>
                <a:lnTo>
                  <a:pt x="0" y="980172"/>
                </a:lnTo>
                <a:lnTo>
                  <a:pt x="0" y="0"/>
                </a:lnTo>
                <a:close/>
              </a:path>
            </a:pathLst>
          </a:custGeom>
          <a:blipFill>
            <a:blip r:embed="rId21"/>
            <a:stretch>
              <a:fillRect l="0" t="0" r="0" b="0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204615" y="349778"/>
            <a:ext cx="8939385" cy="1704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00"/>
              </a:lnSpc>
            </a:pPr>
            <a:r>
              <a:rPr lang="en-US" sz="6000">
                <a:solidFill>
                  <a:srgbClr val="626953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DASHBOARD OVERVIEW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5369909" y="2482331"/>
            <a:ext cx="10965345" cy="1254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626953"/>
                </a:solidFill>
                <a:latin typeface="Poppins"/>
                <a:ea typeface="Poppins"/>
                <a:cs typeface="Poppins"/>
                <a:sym typeface="Poppins"/>
              </a:rPr>
              <a:t>Historical Trends – Multi-year analysis of vote share and turnout.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5369909" y="4546730"/>
            <a:ext cx="10969001" cy="1254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626953"/>
                </a:solidFill>
                <a:latin typeface="Poppins"/>
                <a:ea typeface="Poppins"/>
                <a:cs typeface="Poppins"/>
                <a:sym typeface="Poppins"/>
              </a:rPr>
              <a:t>Demographics – Insights by gender, age, and reg</a:t>
            </a:r>
            <a:r>
              <a:rPr lang="en-US" sz="3500">
                <a:solidFill>
                  <a:srgbClr val="626953"/>
                </a:solidFill>
                <a:latin typeface="Poppins"/>
                <a:ea typeface="Poppins"/>
                <a:cs typeface="Poppins"/>
                <a:sym typeface="Poppins"/>
              </a:rPr>
              <a:t>ion.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5373565" y="6561672"/>
            <a:ext cx="10965345" cy="1254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626953"/>
                </a:solidFill>
                <a:latin typeface="Poppins"/>
                <a:ea typeface="Poppins"/>
                <a:cs typeface="Poppins"/>
                <a:sym typeface="Poppins"/>
              </a:rPr>
              <a:t>Real-Time Results – Live tracking of parties, seats, and margins.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15444" t="0" r="-15444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441217" y="-860402"/>
            <a:ext cx="2882434" cy="2882434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D9D9D9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9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7702782" y="-3123713"/>
            <a:ext cx="2882434" cy="2882434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D9D9D9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9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6270193" y="-241279"/>
            <a:ext cx="4035613" cy="1665608"/>
          </a:xfrm>
          <a:custGeom>
            <a:avLst/>
            <a:gdLst/>
            <a:ahLst/>
            <a:cxnLst/>
            <a:rect r="r" b="b" t="t" l="l"/>
            <a:pathLst>
              <a:path h="1665608" w="4035613">
                <a:moveTo>
                  <a:pt x="0" y="0"/>
                </a:moveTo>
                <a:lnTo>
                  <a:pt x="4035614" y="0"/>
                </a:lnTo>
                <a:lnTo>
                  <a:pt x="4035614" y="1665608"/>
                </a:lnTo>
                <a:lnTo>
                  <a:pt x="0" y="16656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5131422" y="7896780"/>
            <a:ext cx="4035613" cy="1665608"/>
          </a:xfrm>
          <a:custGeom>
            <a:avLst/>
            <a:gdLst/>
            <a:ahLst/>
            <a:cxnLst/>
            <a:rect r="r" b="b" t="t" l="l"/>
            <a:pathLst>
              <a:path h="1665608" w="4035613">
                <a:moveTo>
                  <a:pt x="0" y="0"/>
                </a:moveTo>
                <a:lnTo>
                  <a:pt x="4035613" y="0"/>
                </a:lnTo>
                <a:lnTo>
                  <a:pt x="4035613" y="1665607"/>
                </a:lnTo>
                <a:lnTo>
                  <a:pt x="0" y="166560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5400000">
            <a:off x="15653228" y="1445844"/>
            <a:ext cx="1301788" cy="1152374"/>
          </a:xfrm>
          <a:custGeom>
            <a:avLst/>
            <a:gdLst/>
            <a:ahLst/>
            <a:cxnLst/>
            <a:rect r="r" b="b" t="t" l="l"/>
            <a:pathLst>
              <a:path h="1152374" w="1301788">
                <a:moveTo>
                  <a:pt x="0" y="0"/>
                </a:moveTo>
                <a:lnTo>
                  <a:pt x="1301789" y="0"/>
                </a:lnTo>
                <a:lnTo>
                  <a:pt x="1301789" y="1152374"/>
                </a:lnTo>
                <a:lnTo>
                  <a:pt x="0" y="115237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-61751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8869947" y="523041"/>
            <a:ext cx="8947044" cy="4299769"/>
            <a:chOff x="0" y="0"/>
            <a:chExt cx="11929392" cy="5733025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1401232" y="0"/>
              <a:ext cx="1897607" cy="1897607"/>
            </a:xfrm>
            <a:custGeom>
              <a:avLst/>
              <a:gdLst/>
              <a:ahLst/>
              <a:cxnLst/>
              <a:rect r="r" b="b" t="t" l="l"/>
              <a:pathLst>
                <a:path h="1897607" w="1897607">
                  <a:moveTo>
                    <a:pt x="0" y="0"/>
                  </a:moveTo>
                  <a:lnTo>
                    <a:pt x="1897607" y="0"/>
                  </a:lnTo>
                  <a:lnTo>
                    <a:pt x="1897607" y="1897607"/>
                  </a:lnTo>
                  <a:lnTo>
                    <a:pt x="0" y="18976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1754443" y="336153"/>
              <a:ext cx="1191184" cy="1516554"/>
            </a:xfrm>
            <a:custGeom>
              <a:avLst/>
              <a:gdLst/>
              <a:ahLst/>
              <a:cxnLst/>
              <a:rect r="r" b="b" t="t" l="l"/>
              <a:pathLst>
                <a:path h="1516554" w="1191184">
                  <a:moveTo>
                    <a:pt x="0" y="0"/>
                  </a:moveTo>
                  <a:lnTo>
                    <a:pt x="1191184" y="0"/>
                  </a:lnTo>
                  <a:lnTo>
                    <a:pt x="1191184" y="1516553"/>
                  </a:lnTo>
                  <a:lnTo>
                    <a:pt x="0" y="15165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7949796" y="0"/>
              <a:ext cx="1897607" cy="1897607"/>
            </a:xfrm>
            <a:custGeom>
              <a:avLst/>
              <a:gdLst/>
              <a:ahLst/>
              <a:cxnLst/>
              <a:rect r="r" b="b" t="t" l="l"/>
              <a:pathLst>
                <a:path h="1897607" w="1897607">
                  <a:moveTo>
                    <a:pt x="0" y="0"/>
                  </a:moveTo>
                  <a:lnTo>
                    <a:pt x="1897606" y="0"/>
                  </a:lnTo>
                  <a:lnTo>
                    <a:pt x="1897606" y="1897607"/>
                  </a:lnTo>
                  <a:lnTo>
                    <a:pt x="0" y="18976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8422361" y="374593"/>
              <a:ext cx="1131716" cy="1148420"/>
            </a:xfrm>
            <a:custGeom>
              <a:avLst/>
              <a:gdLst/>
              <a:ahLst/>
              <a:cxnLst/>
              <a:rect r="r" b="b" t="t" l="l"/>
              <a:pathLst>
                <a:path h="1148420" w="1131716">
                  <a:moveTo>
                    <a:pt x="0" y="0"/>
                  </a:moveTo>
                  <a:lnTo>
                    <a:pt x="1131715" y="0"/>
                  </a:lnTo>
                  <a:lnTo>
                    <a:pt x="1131715" y="1148420"/>
                  </a:lnTo>
                  <a:lnTo>
                    <a:pt x="0" y="1148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7" id="17"/>
            <p:cNvSpPr txBox="true"/>
            <p:nvPr/>
          </p:nvSpPr>
          <p:spPr>
            <a:xfrm rot="0">
              <a:off x="0" y="2058169"/>
              <a:ext cx="4700071" cy="36748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84"/>
                </a:lnSpc>
                <a:spcBef>
                  <a:spcPct val="0"/>
                </a:spcBef>
              </a:pPr>
              <a:r>
                <a:rPr lang="en-US" sz="2631">
                  <a:solidFill>
                    <a:srgbClr val="626953"/>
                  </a:solidFill>
                  <a:latin typeface="Poppins"/>
                  <a:ea typeface="Poppins"/>
                  <a:cs typeface="Poppins"/>
                  <a:sym typeface="Poppins"/>
                </a:rPr>
                <a:t>Integrated interactive slicers for Year, Party Name, State, and Region to enable flexible data exploration.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5867806" y="2058169"/>
              <a:ext cx="6061587" cy="36748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684"/>
                </a:lnSpc>
              </a:pPr>
              <a:r>
                <a:rPr lang="en-US" sz="2631">
                  <a:solidFill>
                    <a:srgbClr val="626953"/>
                  </a:solidFill>
                  <a:latin typeface="Poppins"/>
                  <a:ea typeface="Poppins"/>
                  <a:cs typeface="Poppins"/>
                  <a:sym typeface="Poppins"/>
                </a:rPr>
                <a:t>Designed top-level KPIs showing real-time metrics:</a:t>
              </a:r>
            </a:p>
            <a:p>
              <a:pPr algn="l" marL="568174" indent="-284087" lvl="1">
                <a:lnSpc>
                  <a:spcPts val="3684"/>
                </a:lnSpc>
                <a:buFont typeface="Arial"/>
                <a:buChar char="•"/>
              </a:pPr>
              <a:r>
                <a:rPr lang="en-US" sz="2631">
                  <a:solidFill>
                    <a:srgbClr val="626953"/>
                  </a:solidFill>
                  <a:latin typeface="Poppins"/>
                  <a:ea typeface="Poppins"/>
                  <a:cs typeface="Poppins"/>
                  <a:sym typeface="Poppins"/>
                </a:rPr>
                <a:t>Total Seats Won</a:t>
              </a:r>
            </a:p>
            <a:p>
              <a:pPr algn="l" marL="568174" indent="-284087" lvl="1">
                <a:lnSpc>
                  <a:spcPts val="3684"/>
                </a:lnSpc>
                <a:buFont typeface="Arial"/>
                <a:buChar char="•"/>
              </a:pPr>
              <a:r>
                <a:rPr lang="en-US" sz="2631">
                  <a:solidFill>
                    <a:srgbClr val="626953"/>
                  </a:solidFill>
                  <a:latin typeface="Poppins"/>
                  <a:ea typeface="Poppins"/>
                  <a:cs typeface="Poppins"/>
                  <a:sym typeface="Poppins"/>
                </a:rPr>
                <a:t>Total Votes Counted</a:t>
              </a:r>
            </a:p>
            <a:p>
              <a:pPr algn="l" marL="568174" indent="-284087" lvl="1">
                <a:lnSpc>
                  <a:spcPts val="3684"/>
                </a:lnSpc>
                <a:buFont typeface="Arial"/>
                <a:buChar char="•"/>
              </a:pPr>
              <a:r>
                <a:rPr lang="en-US" sz="2631">
                  <a:solidFill>
                    <a:srgbClr val="626953"/>
                  </a:solidFill>
                  <a:latin typeface="Poppins"/>
                  <a:ea typeface="Poppins"/>
                  <a:cs typeface="Poppins"/>
                  <a:sym typeface="Poppins"/>
                </a:rPr>
                <a:t>Turnout Percentage</a:t>
              </a:r>
            </a:p>
            <a:p>
              <a:pPr algn="l">
                <a:lnSpc>
                  <a:spcPts val="3684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769910" y="523041"/>
            <a:ext cx="7389266" cy="3918431"/>
            <a:chOff x="0" y="0"/>
            <a:chExt cx="9852355" cy="5224575"/>
          </a:xfrm>
        </p:grpSpPr>
        <p:grpSp>
          <p:nvGrpSpPr>
            <p:cNvPr name="Group 20" id="20"/>
            <p:cNvGrpSpPr/>
            <p:nvPr/>
          </p:nvGrpSpPr>
          <p:grpSpPr>
            <a:xfrm rot="0">
              <a:off x="0" y="0"/>
              <a:ext cx="9852355" cy="5224575"/>
              <a:chOff x="0" y="0"/>
              <a:chExt cx="1727200" cy="915955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1727200" cy="915955"/>
              </a:xfrm>
              <a:custGeom>
                <a:avLst/>
                <a:gdLst/>
                <a:ahLst/>
                <a:cxnLst/>
                <a:rect r="r" b="b" t="t" l="l"/>
                <a:pathLst>
                  <a:path h="915955" w="1727200">
                    <a:moveTo>
                      <a:pt x="1727200" y="73192"/>
                    </a:moveTo>
                    <a:lnTo>
                      <a:pt x="1727200" y="842763"/>
                    </a:lnTo>
                    <a:cubicBezTo>
                      <a:pt x="1727200" y="883186"/>
                      <a:pt x="1694431" y="915955"/>
                      <a:pt x="1654008" y="915955"/>
                    </a:cubicBezTo>
                    <a:lnTo>
                      <a:pt x="73192" y="915955"/>
                    </a:lnTo>
                    <a:cubicBezTo>
                      <a:pt x="53780" y="915955"/>
                      <a:pt x="35163" y="908243"/>
                      <a:pt x="21437" y="894517"/>
                    </a:cubicBezTo>
                    <a:cubicBezTo>
                      <a:pt x="7711" y="880791"/>
                      <a:pt x="0" y="862175"/>
                      <a:pt x="0" y="842763"/>
                    </a:cubicBezTo>
                    <a:lnTo>
                      <a:pt x="0" y="73192"/>
                    </a:lnTo>
                    <a:cubicBezTo>
                      <a:pt x="0" y="53780"/>
                      <a:pt x="7711" y="35163"/>
                      <a:pt x="21437" y="21437"/>
                    </a:cubicBezTo>
                    <a:cubicBezTo>
                      <a:pt x="35163" y="7711"/>
                      <a:pt x="53780" y="0"/>
                      <a:pt x="73192" y="0"/>
                    </a:cubicBezTo>
                    <a:lnTo>
                      <a:pt x="1654008" y="0"/>
                    </a:lnTo>
                    <a:cubicBezTo>
                      <a:pt x="1673420" y="0"/>
                      <a:pt x="1692036" y="7711"/>
                      <a:pt x="1705763" y="21437"/>
                    </a:cubicBezTo>
                    <a:cubicBezTo>
                      <a:pt x="1719489" y="35163"/>
                      <a:pt x="1727200" y="53780"/>
                      <a:pt x="1727200" y="73192"/>
                    </a:cubicBezTo>
                    <a:close/>
                  </a:path>
                </a:pathLst>
              </a:custGeom>
              <a:solidFill>
                <a:srgbClr val="9EA788">
                  <a:alpha val="93725"/>
                </a:srgbClr>
              </a:solidFill>
            </p:spPr>
          </p:sp>
          <p:sp>
            <p:nvSpPr>
              <p:cNvPr name="TextBox 22" id="22"/>
              <p:cNvSpPr txBox="true"/>
              <p:nvPr/>
            </p:nvSpPr>
            <p:spPr>
              <a:xfrm>
                <a:off x="0" y="-57150"/>
                <a:ext cx="1727200" cy="97310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399"/>
                  </a:lnSpc>
                </a:pPr>
              </a:p>
            </p:txBody>
          </p:sp>
        </p:grpSp>
        <p:sp>
          <p:nvSpPr>
            <p:cNvPr name="TextBox 23" id="23"/>
            <p:cNvSpPr txBox="true"/>
            <p:nvPr/>
          </p:nvSpPr>
          <p:spPr>
            <a:xfrm rot="0">
              <a:off x="465523" y="1019110"/>
              <a:ext cx="9386833" cy="29765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8675"/>
                </a:lnSpc>
              </a:pPr>
              <a:r>
                <a:rPr lang="en-US" sz="7887">
                  <a:solidFill>
                    <a:srgbClr val="FFFFFF">
                      <a:alpha val="90980"/>
                    </a:srgbClr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Slicers &amp; KPIs Overview</a:t>
              </a:r>
            </a:p>
          </p:txBody>
        </p:sp>
      </p:grpSp>
      <p:sp>
        <p:nvSpPr>
          <p:cNvPr name="Freeform 24" id="24"/>
          <p:cNvSpPr/>
          <p:nvPr/>
        </p:nvSpPr>
        <p:spPr>
          <a:xfrm flipH="false" flipV="false" rot="0">
            <a:off x="1248843" y="4985194"/>
            <a:ext cx="16010457" cy="2367864"/>
          </a:xfrm>
          <a:custGeom>
            <a:avLst/>
            <a:gdLst/>
            <a:ahLst/>
            <a:cxnLst/>
            <a:rect r="r" b="b" t="t" l="l"/>
            <a:pathLst>
              <a:path h="2367864" w="16010457">
                <a:moveTo>
                  <a:pt x="0" y="0"/>
                </a:moveTo>
                <a:lnTo>
                  <a:pt x="16010457" y="0"/>
                </a:lnTo>
                <a:lnTo>
                  <a:pt x="16010457" y="2367864"/>
                </a:lnTo>
                <a:lnTo>
                  <a:pt x="0" y="2367864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-1013"/>
            </a:stretch>
          </a:blipFill>
          <a:ln w="95250" cap="rnd">
            <a:solidFill>
              <a:srgbClr val="626953"/>
            </a:solidFill>
            <a:prstDash val="solid"/>
            <a:round/>
          </a:ln>
        </p:spPr>
      </p:sp>
      <p:sp>
        <p:nvSpPr>
          <p:cNvPr name="Freeform 25" id="25"/>
          <p:cNvSpPr/>
          <p:nvPr/>
        </p:nvSpPr>
        <p:spPr>
          <a:xfrm flipH="false" flipV="false" rot="0">
            <a:off x="4165936" y="7701419"/>
            <a:ext cx="9956128" cy="2056329"/>
          </a:xfrm>
          <a:custGeom>
            <a:avLst/>
            <a:gdLst/>
            <a:ahLst/>
            <a:cxnLst/>
            <a:rect r="r" b="b" t="t" l="l"/>
            <a:pathLst>
              <a:path h="2056329" w="9956128">
                <a:moveTo>
                  <a:pt x="0" y="0"/>
                </a:moveTo>
                <a:lnTo>
                  <a:pt x="9956128" y="0"/>
                </a:lnTo>
                <a:lnTo>
                  <a:pt x="9956128" y="2056329"/>
                </a:lnTo>
                <a:lnTo>
                  <a:pt x="0" y="2056329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-682" r="0" b="-682"/>
            </a:stretch>
          </a:blipFill>
          <a:ln w="95250" cap="rnd">
            <a:solidFill>
              <a:srgbClr val="626953"/>
            </a:solidFill>
            <a:prstDash val="solid"/>
            <a:round/>
          </a:ln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15444" t="0" r="-15444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155787" y="1028700"/>
            <a:ext cx="14638225" cy="8229600"/>
          </a:xfrm>
          <a:custGeom>
            <a:avLst/>
            <a:gdLst/>
            <a:ahLst/>
            <a:cxnLst/>
            <a:rect r="r" b="b" t="t" l="l"/>
            <a:pathLst>
              <a:path h="8229600" w="14638225">
                <a:moveTo>
                  <a:pt x="0" y="0"/>
                </a:moveTo>
                <a:lnTo>
                  <a:pt x="14638225" y="0"/>
                </a:lnTo>
                <a:lnTo>
                  <a:pt x="1463822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36215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5400000">
            <a:off x="9183972" y="6723877"/>
            <a:ext cx="2105666" cy="1152374"/>
          </a:xfrm>
          <a:custGeom>
            <a:avLst/>
            <a:gdLst/>
            <a:ahLst/>
            <a:cxnLst/>
            <a:rect r="r" b="b" t="t" l="l"/>
            <a:pathLst>
              <a:path h="1152374" w="2105666">
                <a:moveTo>
                  <a:pt x="0" y="0"/>
                </a:moveTo>
                <a:lnTo>
                  <a:pt x="2105666" y="0"/>
                </a:lnTo>
                <a:lnTo>
                  <a:pt x="2105666" y="1152373"/>
                </a:lnTo>
                <a:lnTo>
                  <a:pt x="0" y="115237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153634" y="1028700"/>
            <a:ext cx="2105666" cy="1152374"/>
          </a:xfrm>
          <a:custGeom>
            <a:avLst/>
            <a:gdLst/>
            <a:ahLst/>
            <a:cxnLst/>
            <a:rect r="r" b="b" t="t" l="l"/>
            <a:pathLst>
              <a:path h="1152374" w="2105666">
                <a:moveTo>
                  <a:pt x="0" y="0"/>
                </a:moveTo>
                <a:lnTo>
                  <a:pt x="2105666" y="0"/>
                </a:lnTo>
                <a:lnTo>
                  <a:pt x="2105666" y="1152374"/>
                </a:lnTo>
                <a:lnTo>
                  <a:pt x="0" y="115237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8795588" y="-1989626"/>
            <a:ext cx="2882434" cy="2882434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D9D9D9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9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-417079" y="2229408"/>
            <a:ext cx="9212667" cy="1665608"/>
            <a:chOff x="0" y="0"/>
            <a:chExt cx="12283556" cy="222081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3644490" y="0"/>
              <a:ext cx="5380818" cy="2220810"/>
            </a:xfrm>
            <a:custGeom>
              <a:avLst/>
              <a:gdLst/>
              <a:ahLst/>
              <a:cxnLst/>
              <a:rect r="r" b="b" t="t" l="l"/>
              <a:pathLst>
                <a:path h="2220810" w="5380818">
                  <a:moveTo>
                    <a:pt x="0" y="0"/>
                  </a:moveTo>
                  <a:lnTo>
                    <a:pt x="5380818" y="0"/>
                  </a:lnTo>
                  <a:lnTo>
                    <a:pt x="5380818" y="2220810"/>
                  </a:lnTo>
                  <a:lnTo>
                    <a:pt x="0" y="22208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380818" cy="2220810"/>
            </a:xfrm>
            <a:custGeom>
              <a:avLst/>
              <a:gdLst/>
              <a:ahLst/>
              <a:cxnLst/>
              <a:rect r="r" b="b" t="t" l="l"/>
              <a:pathLst>
                <a:path h="2220810" w="5380818">
                  <a:moveTo>
                    <a:pt x="0" y="0"/>
                  </a:moveTo>
                  <a:lnTo>
                    <a:pt x="5380818" y="0"/>
                  </a:lnTo>
                  <a:lnTo>
                    <a:pt x="5380818" y="2220810"/>
                  </a:lnTo>
                  <a:lnTo>
                    <a:pt x="0" y="22208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6902738" y="0"/>
              <a:ext cx="5380818" cy="2220810"/>
            </a:xfrm>
            <a:custGeom>
              <a:avLst/>
              <a:gdLst/>
              <a:ahLst/>
              <a:cxnLst/>
              <a:rect r="r" b="b" t="t" l="l"/>
              <a:pathLst>
                <a:path h="2220810" w="5380818">
                  <a:moveTo>
                    <a:pt x="0" y="0"/>
                  </a:moveTo>
                  <a:lnTo>
                    <a:pt x="5380818" y="0"/>
                  </a:lnTo>
                  <a:lnTo>
                    <a:pt x="5380818" y="2220810"/>
                  </a:lnTo>
                  <a:lnTo>
                    <a:pt x="0" y="22208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13" id="13"/>
          <p:cNvSpPr/>
          <p:nvPr/>
        </p:nvSpPr>
        <p:spPr>
          <a:xfrm flipH="false" flipV="false" rot="0">
            <a:off x="15466723" y="6450434"/>
            <a:ext cx="6767931" cy="3804926"/>
          </a:xfrm>
          <a:custGeom>
            <a:avLst/>
            <a:gdLst/>
            <a:ahLst/>
            <a:cxnLst/>
            <a:rect r="r" b="b" t="t" l="l"/>
            <a:pathLst>
              <a:path h="3804926" w="6767931">
                <a:moveTo>
                  <a:pt x="0" y="0"/>
                </a:moveTo>
                <a:lnTo>
                  <a:pt x="6767932" y="0"/>
                </a:lnTo>
                <a:lnTo>
                  <a:pt x="6767932" y="3804926"/>
                </a:lnTo>
                <a:lnTo>
                  <a:pt x="0" y="38049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36215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0374238" y="549494"/>
            <a:ext cx="7913762" cy="4594006"/>
          </a:xfrm>
          <a:custGeom>
            <a:avLst/>
            <a:gdLst/>
            <a:ahLst/>
            <a:cxnLst/>
            <a:rect r="r" b="b" t="t" l="l"/>
            <a:pathLst>
              <a:path h="4594006" w="7913762">
                <a:moveTo>
                  <a:pt x="0" y="0"/>
                </a:moveTo>
                <a:lnTo>
                  <a:pt x="7913762" y="0"/>
                </a:lnTo>
                <a:lnTo>
                  <a:pt x="7913762" y="4594006"/>
                </a:lnTo>
                <a:lnTo>
                  <a:pt x="0" y="459400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1805" t="-3343" r="-3205" b="-2509"/>
            </a:stretch>
          </a:blipFill>
          <a:ln w="142875" cap="rnd">
            <a:solidFill>
              <a:srgbClr val="626953"/>
            </a:solidFill>
            <a:prstDash val="solid"/>
            <a:round/>
          </a:ln>
        </p:spPr>
      </p:sp>
      <p:sp>
        <p:nvSpPr>
          <p:cNvPr name="Freeform 15" id="15"/>
          <p:cNvSpPr/>
          <p:nvPr/>
        </p:nvSpPr>
        <p:spPr>
          <a:xfrm flipH="false" flipV="false" rot="0">
            <a:off x="9080470" y="5305952"/>
            <a:ext cx="7125997" cy="4981048"/>
          </a:xfrm>
          <a:custGeom>
            <a:avLst/>
            <a:gdLst/>
            <a:ahLst/>
            <a:cxnLst/>
            <a:rect r="r" b="b" t="t" l="l"/>
            <a:pathLst>
              <a:path h="4981048" w="7125997">
                <a:moveTo>
                  <a:pt x="0" y="0"/>
                </a:moveTo>
                <a:lnTo>
                  <a:pt x="7125997" y="0"/>
                </a:lnTo>
                <a:lnTo>
                  <a:pt x="7125997" y="4981048"/>
                </a:lnTo>
                <a:lnTo>
                  <a:pt x="0" y="4981048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  <a:ln w="142875" cap="rnd">
            <a:solidFill>
              <a:srgbClr val="626953"/>
            </a:solidFill>
            <a:prstDash val="solid"/>
            <a:round/>
          </a:ln>
        </p:spPr>
      </p:sp>
      <p:sp>
        <p:nvSpPr>
          <p:cNvPr name="TextBox 16" id="16"/>
          <p:cNvSpPr txBox="true"/>
          <p:nvPr/>
        </p:nvSpPr>
        <p:spPr>
          <a:xfrm rot="0">
            <a:off x="1028700" y="2629775"/>
            <a:ext cx="7766888" cy="931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260"/>
              </a:lnSpc>
            </a:pPr>
            <a:r>
              <a:rPr lang="en-US" sz="6600">
                <a:solidFill>
                  <a:srgbClr val="626953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Historical Trends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104900" y="4149197"/>
            <a:ext cx="8039100" cy="14363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80"/>
              </a:lnSpc>
              <a:spcBef>
                <a:spcPct val="0"/>
              </a:spcBef>
            </a:pPr>
            <a:r>
              <a:rPr lang="en-US" sz="27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Shows how vote share and turnout changed over the years, revealing shifts in party performance and voter engagement.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104900" y="5829404"/>
            <a:ext cx="8039100" cy="28651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80"/>
              </a:lnSpc>
            </a:pPr>
            <a:r>
              <a:rPr lang="en-US" sz="270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Vote Share %:</a:t>
            </a:r>
            <a:r>
              <a:rPr lang="en-US" sz="27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Party popularity trends over time.</a:t>
            </a:r>
          </a:p>
          <a:p>
            <a:pPr algn="l">
              <a:lnSpc>
                <a:spcPts val="3780"/>
              </a:lnSpc>
            </a:pPr>
            <a:r>
              <a:rPr lang="en-US" sz="270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Turnout %:</a:t>
            </a:r>
            <a:r>
              <a:rPr lang="en-US" sz="27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Tracks voter participation levels.</a:t>
            </a:r>
          </a:p>
          <a:p>
            <a:pPr algn="l">
              <a:lnSpc>
                <a:spcPts val="3780"/>
              </a:lnSpc>
            </a:pPr>
            <a:r>
              <a:rPr lang="en-US" sz="270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Visualization:</a:t>
            </a:r>
            <a:r>
              <a:rPr lang="en-US" sz="27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Line &amp; bar charts for year-wise comparison.</a:t>
            </a:r>
          </a:p>
          <a:p>
            <a:pPr algn="l">
              <a:lnSpc>
                <a:spcPts val="378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DAG1ffehRLQ</dc:identifier>
  <dcterms:modified xsi:type="dcterms:W3CDTF">2011-08-01T06:04:30Z</dcterms:modified>
  <cp:revision>1</cp:revision>
  <dc:title>NFOSYS_PPT </dc:title>
</cp:coreProperties>
</file>